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38" r:id="rId2"/>
    <p:sldId id="325" r:id="rId3"/>
    <p:sldId id="329" r:id="rId4"/>
    <p:sldId id="374" r:id="rId5"/>
    <p:sldId id="330" r:id="rId6"/>
    <p:sldId id="354" r:id="rId7"/>
    <p:sldId id="357" r:id="rId8"/>
    <p:sldId id="359" r:id="rId9"/>
    <p:sldId id="355" r:id="rId10"/>
    <p:sldId id="358" r:id="rId11"/>
    <p:sldId id="356" r:id="rId12"/>
    <p:sldId id="362" r:id="rId13"/>
    <p:sldId id="361" r:id="rId14"/>
    <p:sldId id="363" r:id="rId15"/>
    <p:sldId id="364" r:id="rId16"/>
    <p:sldId id="365" r:id="rId17"/>
    <p:sldId id="360" r:id="rId18"/>
    <p:sldId id="366" r:id="rId19"/>
    <p:sldId id="367" r:id="rId20"/>
    <p:sldId id="375" r:id="rId21"/>
    <p:sldId id="368" r:id="rId22"/>
    <p:sldId id="369" r:id="rId23"/>
    <p:sldId id="353" r:id="rId24"/>
    <p:sldId id="331" r:id="rId25"/>
    <p:sldId id="332" r:id="rId26"/>
    <p:sldId id="333" r:id="rId27"/>
    <p:sldId id="334" r:id="rId28"/>
    <p:sldId id="335" r:id="rId29"/>
    <p:sldId id="352" r:id="rId30"/>
    <p:sldId id="337" r:id="rId31"/>
    <p:sldId id="336" r:id="rId32"/>
    <p:sldId id="318" r:id="rId33"/>
    <p:sldId id="326" r:id="rId34"/>
    <p:sldId id="314" r:id="rId35"/>
    <p:sldId id="373" r:id="rId36"/>
    <p:sldId id="370" r:id="rId37"/>
    <p:sldId id="376" r:id="rId38"/>
    <p:sldId id="377" r:id="rId39"/>
    <p:sldId id="378" r:id="rId40"/>
    <p:sldId id="379" r:id="rId41"/>
    <p:sldId id="380" r:id="rId42"/>
    <p:sldId id="372" r:id="rId43"/>
    <p:sldId id="371" r:id="rId4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527173-6024-4DFA-91FA-DC5EAB959307}" v="3" dt="2024-10-21T13:55:59.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92" autoAdjust="0"/>
  </p:normalViewPr>
  <p:slideViewPr>
    <p:cSldViewPr snapToGrid="0">
      <p:cViewPr varScale="1">
        <p:scale>
          <a:sx n="83" d="100"/>
          <a:sy n="83" d="100"/>
        </p:scale>
        <p:origin x="1590" y="90"/>
      </p:cViewPr>
      <p:guideLst/>
    </p:cSldViewPr>
  </p:slideViewPr>
  <p:notesTextViewPr>
    <p:cViewPr>
      <p:scale>
        <a:sx n="133" d="100"/>
        <a:sy n="133"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MM Club" userId="5a8726dd-5dd0-4cee-a59a-7d0c1f9637b8" providerId="ADAL" clId="{C1527173-6024-4DFA-91FA-DC5EAB959307}"/>
    <pc:docChg chg="undo custSel addSld delSld modSld sldOrd">
      <pc:chgData name="IMM Club" userId="5a8726dd-5dd0-4cee-a59a-7d0c1f9637b8" providerId="ADAL" clId="{C1527173-6024-4DFA-91FA-DC5EAB959307}" dt="2024-10-22T05:52:40.447" v="8786" actId="6549"/>
      <pc:docMkLst>
        <pc:docMk/>
      </pc:docMkLst>
      <pc:sldChg chg="del">
        <pc:chgData name="IMM Club" userId="5a8726dd-5dd0-4cee-a59a-7d0c1f9637b8" providerId="ADAL" clId="{C1527173-6024-4DFA-91FA-DC5EAB959307}" dt="2024-10-21T11:26:03.381" v="0" actId="47"/>
        <pc:sldMkLst>
          <pc:docMk/>
          <pc:sldMk cId="1536868665" sldId="300"/>
        </pc:sldMkLst>
      </pc:sldChg>
      <pc:sldChg chg="del">
        <pc:chgData name="IMM Club" userId="5a8726dd-5dd0-4cee-a59a-7d0c1f9637b8" providerId="ADAL" clId="{C1527173-6024-4DFA-91FA-DC5EAB959307}" dt="2024-10-21T11:26:03.381" v="0" actId="47"/>
        <pc:sldMkLst>
          <pc:docMk/>
          <pc:sldMk cId="704514183" sldId="312"/>
        </pc:sldMkLst>
      </pc:sldChg>
      <pc:sldChg chg="modSp mod modNotesTx">
        <pc:chgData name="IMM Club" userId="5a8726dd-5dd0-4cee-a59a-7d0c1f9637b8" providerId="ADAL" clId="{C1527173-6024-4DFA-91FA-DC5EAB959307}" dt="2024-10-21T13:56:13.217" v="2034" actId="20577"/>
        <pc:sldMkLst>
          <pc:docMk/>
          <pc:sldMk cId="2908790684" sldId="314"/>
        </pc:sldMkLst>
        <pc:spChg chg="mod">
          <ac:chgData name="IMM Club" userId="5a8726dd-5dd0-4cee-a59a-7d0c1f9637b8" providerId="ADAL" clId="{C1527173-6024-4DFA-91FA-DC5EAB959307}" dt="2024-10-21T12:16:43" v="35" actId="20577"/>
          <ac:spMkLst>
            <pc:docMk/>
            <pc:sldMk cId="2908790684" sldId="314"/>
            <ac:spMk id="14" creationId="{B275824E-B1F4-604D-E539-27DB2E7D112F}"/>
          </ac:spMkLst>
        </pc:spChg>
      </pc:sldChg>
      <pc:sldChg chg="del">
        <pc:chgData name="IMM Club" userId="5a8726dd-5dd0-4cee-a59a-7d0c1f9637b8" providerId="ADAL" clId="{C1527173-6024-4DFA-91FA-DC5EAB959307}" dt="2024-10-21T11:26:03.381" v="0" actId="47"/>
        <pc:sldMkLst>
          <pc:docMk/>
          <pc:sldMk cId="4068572414" sldId="317"/>
        </pc:sldMkLst>
      </pc:sldChg>
      <pc:sldChg chg="del">
        <pc:chgData name="IMM Club" userId="5a8726dd-5dd0-4cee-a59a-7d0c1f9637b8" providerId="ADAL" clId="{C1527173-6024-4DFA-91FA-DC5EAB959307}" dt="2024-10-21T11:26:26.378" v="1" actId="47"/>
        <pc:sldMkLst>
          <pc:docMk/>
          <pc:sldMk cId="3749478190" sldId="319"/>
        </pc:sldMkLst>
      </pc:sldChg>
      <pc:sldChg chg="del">
        <pc:chgData name="IMM Club" userId="5a8726dd-5dd0-4cee-a59a-7d0c1f9637b8" providerId="ADAL" clId="{C1527173-6024-4DFA-91FA-DC5EAB959307}" dt="2024-10-21T11:26:26.378" v="1" actId="47"/>
        <pc:sldMkLst>
          <pc:docMk/>
          <pc:sldMk cId="170481717" sldId="321"/>
        </pc:sldMkLst>
      </pc:sldChg>
      <pc:sldChg chg="del">
        <pc:chgData name="IMM Club" userId="5a8726dd-5dd0-4cee-a59a-7d0c1f9637b8" providerId="ADAL" clId="{C1527173-6024-4DFA-91FA-DC5EAB959307}" dt="2024-10-21T11:26:26.378" v="1" actId="47"/>
        <pc:sldMkLst>
          <pc:docMk/>
          <pc:sldMk cId="481222972" sldId="324"/>
        </pc:sldMkLst>
      </pc:sldChg>
      <pc:sldChg chg="del">
        <pc:chgData name="IMM Club" userId="5a8726dd-5dd0-4cee-a59a-7d0c1f9637b8" providerId="ADAL" clId="{C1527173-6024-4DFA-91FA-DC5EAB959307}" dt="2024-10-21T11:26:26.378" v="1" actId="47"/>
        <pc:sldMkLst>
          <pc:docMk/>
          <pc:sldMk cId="2933019660" sldId="327"/>
        </pc:sldMkLst>
      </pc:sldChg>
      <pc:sldChg chg="del">
        <pc:chgData name="IMM Club" userId="5a8726dd-5dd0-4cee-a59a-7d0c1f9637b8" providerId="ADAL" clId="{C1527173-6024-4DFA-91FA-DC5EAB959307}" dt="2024-10-21T11:26:26.378" v="1" actId="47"/>
        <pc:sldMkLst>
          <pc:docMk/>
          <pc:sldMk cId="3375363473" sldId="328"/>
        </pc:sldMkLst>
      </pc:sldChg>
      <pc:sldChg chg="modSp mod modNotesTx">
        <pc:chgData name="IMM Club" userId="5a8726dd-5dd0-4cee-a59a-7d0c1f9637b8" providerId="ADAL" clId="{C1527173-6024-4DFA-91FA-DC5EAB959307}" dt="2024-10-21T12:21:26.742" v="155" actId="20577"/>
        <pc:sldMkLst>
          <pc:docMk/>
          <pc:sldMk cId="2408759433" sldId="329"/>
        </pc:sldMkLst>
        <pc:spChg chg="mod">
          <ac:chgData name="IMM Club" userId="5a8726dd-5dd0-4cee-a59a-7d0c1f9637b8" providerId="ADAL" clId="{C1527173-6024-4DFA-91FA-DC5EAB959307}" dt="2024-10-21T12:20:33.538" v="54" actId="20577"/>
          <ac:spMkLst>
            <pc:docMk/>
            <pc:sldMk cId="2408759433" sldId="329"/>
            <ac:spMk id="6" creationId="{DB80F6AF-6A6F-99CC-4081-46BDA96BCC4D}"/>
          </ac:spMkLst>
        </pc:spChg>
      </pc:sldChg>
      <pc:sldChg chg="modNotesTx">
        <pc:chgData name="IMM Club" userId="5a8726dd-5dd0-4cee-a59a-7d0c1f9637b8" providerId="ADAL" clId="{C1527173-6024-4DFA-91FA-DC5EAB959307}" dt="2024-10-22T05:49:31.618" v="8785" actId="6549"/>
        <pc:sldMkLst>
          <pc:docMk/>
          <pc:sldMk cId="342324679" sldId="330"/>
        </pc:sldMkLst>
      </pc:sldChg>
      <pc:sldChg chg="modNotesTx">
        <pc:chgData name="IMM Club" userId="5a8726dd-5dd0-4cee-a59a-7d0c1f9637b8" providerId="ADAL" clId="{C1527173-6024-4DFA-91FA-DC5EAB959307}" dt="2024-10-22T05:46:03.137" v="8780" actId="20577"/>
        <pc:sldMkLst>
          <pc:docMk/>
          <pc:sldMk cId="2496593796" sldId="331"/>
        </pc:sldMkLst>
      </pc:sldChg>
      <pc:sldChg chg="modSp mod">
        <pc:chgData name="IMM Club" userId="5a8726dd-5dd0-4cee-a59a-7d0c1f9637b8" providerId="ADAL" clId="{C1527173-6024-4DFA-91FA-DC5EAB959307}" dt="2024-10-22T05:46:25.038" v="8784" actId="20577"/>
        <pc:sldMkLst>
          <pc:docMk/>
          <pc:sldMk cId="2134866345" sldId="333"/>
        </pc:sldMkLst>
        <pc:spChg chg="mod">
          <ac:chgData name="IMM Club" userId="5a8726dd-5dd0-4cee-a59a-7d0c1f9637b8" providerId="ADAL" clId="{C1527173-6024-4DFA-91FA-DC5EAB959307}" dt="2024-10-22T05:46:25.038" v="8784" actId="20577"/>
          <ac:spMkLst>
            <pc:docMk/>
            <pc:sldMk cId="2134866345" sldId="333"/>
            <ac:spMk id="6" creationId="{DB80F6AF-6A6F-99CC-4081-46BDA96BCC4D}"/>
          </ac:spMkLst>
        </pc:spChg>
      </pc:sldChg>
      <pc:sldChg chg="modNotesTx">
        <pc:chgData name="IMM Club" userId="5a8726dd-5dd0-4cee-a59a-7d0c1f9637b8" providerId="ADAL" clId="{C1527173-6024-4DFA-91FA-DC5EAB959307}" dt="2024-10-21T13:53:35.758" v="2027" actId="6549"/>
        <pc:sldMkLst>
          <pc:docMk/>
          <pc:sldMk cId="4146230196" sldId="337"/>
        </pc:sldMkLst>
      </pc:sldChg>
      <pc:sldChg chg="del">
        <pc:chgData name="IMM Club" userId="5a8726dd-5dd0-4cee-a59a-7d0c1f9637b8" providerId="ADAL" clId="{C1527173-6024-4DFA-91FA-DC5EAB959307}" dt="2024-10-21T11:26:03.381" v="0" actId="47"/>
        <pc:sldMkLst>
          <pc:docMk/>
          <pc:sldMk cId="2037776565" sldId="341"/>
        </pc:sldMkLst>
      </pc:sldChg>
      <pc:sldChg chg="del">
        <pc:chgData name="IMM Club" userId="5a8726dd-5dd0-4cee-a59a-7d0c1f9637b8" providerId="ADAL" clId="{C1527173-6024-4DFA-91FA-DC5EAB959307}" dt="2024-10-21T11:26:26.378" v="1" actId="47"/>
        <pc:sldMkLst>
          <pc:docMk/>
          <pc:sldMk cId="3720880494" sldId="342"/>
        </pc:sldMkLst>
      </pc:sldChg>
      <pc:sldChg chg="del">
        <pc:chgData name="IMM Club" userId="5a8726dd-5dd0-4cee-a59a-7d0c1f9637b8" providerId="ADAL" clId="{C1527173-6024-4DFA-91FA-DC5EAB959307}" dt="2024-10-21T11:26:26.378" v="1" actId="47"/>
        <pc:sldMkLst>
          <pc:docMk/>
          <pc:sldMk cId="3024668767" sldId="343"/>
        </pc:sldMkLst>
      </pc:sldChg>
      <pc:sldChg chg="del">
        <pc:chgData name="IMM Club" userId="5a8726dd-5dd0-4cee-a59a-7d0c1f9637b8" providerId="ADAL" clId="{C1527173-6024-4DFA-91FA-DC5EAB959307}" dt="2024-10-21T11:26:26.378" v="1" actId="47"/>
        <pc:sldMkLst>
          <pc:docMk/>
          <pc:sldMk cId="4041902293" sldId="344"/>
        </pc:sldMkLst>
      </pc:sldChg>
      <pc:sldChg chg="del">
        <pc:chgData name="IMM Club" userId="5a8726dd-5dd0-4cee-a59a-7d0c1f9637b8" providerId="ADAL" clId="{C1527173-6024-4DFA-91FA-DC5EAB959307}" dt="2024-10-21T11:26:26.378" v="1" actId="47"/>
        <pc:sldMkLst>
          <pc:docMk/>
          <pc:sldMk cId="3176712043" sldId="345"/>
        </pc:sldMkLst>
      </pc:sldChg>
      <pc:sldChg chg="del">
        <pc:chgData name="IMM Club" userId="5a8726dd-5dd0-4cee-a59a-7d0c1f9637b8" providerId="ADAL" clId="{C1527173-6024-4DFA-91FA-DC5EAB959307}" dt="2024-10-21T11:26:26.378" v="1" actId="47"/>
        <pc:sldMkLst>
          <pc:docMk/>
          <pc:sldMk cId="3327738216" sldId="346"/>
        </pc:sldMkLst>
      </pc:sldChg>
      <pc:sldChg chg="del">
        <pc:chgData name="IMM Club" userId="5a8726dd-5dd0-4cee-a59a-7d0c1f9637b8" providerId="ADAL" clId="{C1527173-6024-4DFA-91FA-DC5EAB959307}" dt="2024-10-21T11:26:26.378" v="1" actId="47"/>
        <pc:sldMkLst>
          <pc:docMk/>
          <pc:sldMk cId="1282163076" sldId="347"/>
        </pc:sldMkLst>
      </pc:sldChg>
      <pc:sldChg chg="del">
        <pc:chgData name="IMM Club" userId="5a8726dd-5dd0-4cee-a59a-7d0c1f9637b8" providerId="ADAL" clId="{C1527173-6024-4DFA-91FA-DC5EAB959307}" dt="2024-10-21T11:26:26.378" v="1" actId="47"/>
        <pc:sldMkLst>
          <pc:docMk/>
          <pc:sldMk cId="1122995984" sldId="348"/>
        </pc:sldMkLst>
      </pc:sldChg>
      <pc:sldChg chg="del">
        <pc:chgData name="IMM Club" userId="5a8726dd-5dd0-4cee-a59a-7d0c1f9637b8" providerId="ADAL" clId="{C1527173-6024-4DFA-91FA-DC5EAB959307}" dt="2024-10-21T11:26:26.378" v="1" actId="47"/>
        <pc:sldMkLst>
          <pc:docMk/>
          <pc:sldMk cId="1979955272" sldId="349"/>
        </pc:sldMkLst>
      </pc:sldChg>
      <pc:sldChg chg="del">
        <pc:chgData name="IMM Club" userId="5a8726dd-5dd0-4cee-a59a-7d0c1f9637b8" providerId="ADAL" clId="{C1527173-6024-4DFA-91FA-DC5EAB959307}" dt="2024-10-21T11:26:26.378" v="1" actId="47"/>
        <pc:sldMkLst>
          <pc:docMk/>
          <pc:sldMk cId="3167702579" sldId="350"/>
        </pc:sldMkLst>
      </pc:sldChg>
      <pc:sldChg chg="del">
        <pc:chgData name="IMM Club" userId="5a8726dd-5dd0-4cee-a59a-7d0c1f9637b8" providerId="ADAL" clId="{C1527173-6024-4DFA-91FA-DC5EAB959307}" dt="2024-10-21T11:26:26.378" v="1" actId="47"/>
        <pc:sldMkLst>
          <pc:docMk/>
          <pc:sldMk cId="1449006655" sldId="351"/>
        </pc:sldMkLst>
      </pc:sldChg>
      <pc:sldChg chg="modNotesTx">
        <pc:chgData name="IMM Club" userId="5a8726dd-5dd0-4cee-a59a-7d0c1f9637b8" providerId="ADAL" clId="{C1527173-6024-4DFA-91FA-DC5EAB959307}" dt="2024-10-21T12:24:44.128" v="376" actId="20577"/>
        <pc:sldMkLst>
          <pc:docMk/>
          <pc:sldMk cId="304993086" sldId="353"/>
        </pc:sldMkLst>
      </pc:sldChg>
      <pc:sldChg chg="modNotesTx">
        <pc:chgData name="IMM Club" userId="5a8726dd-5dd0-4cee-a59a-7d0c1f9637b8" providerId="ADAL" clId="{C1527173-6024-4DFA-91FA-DC5EAB959307}" dt="2024-10-22T05:08:09.572" v="6123" actId="20577"/>
        <pc:sldMkLst>
          <pc:docMk/>
          <pc:sldMk cId="3202223318" sldId="354"/>
        </pc:sldMkLst>
      </pc:sldChg>
      <pc:sldChg chg="modNotesTx">
        <pc:chgData name="IMM Club" userId="5a8726dd-5dd0-4cee-a59a-7d0c1f9637b8" providerId="ADAL" clId="{C1527173-6024-4DFA-91FA-DC5EAB959307}" dt="2024-10-22T05:19:51.120" v="7017" actId="20577"/>
        <pc:sldMkLst>
          <pc:docMk/>
          <pc:sldMk cId="4190295661" sldId="355"/>
        </pc:sldMkLst>
      </pc:sldChg>
      <pc:sldChg chg="modNotesTx">
        <pc:chgData name="IMM Club" userId="5a8726dd-5dd0-4cee-a59a-7d0c1f9637b8" providerId="ADAL" clId="{C1527173-6024-4DFA-91FA-DC5EAB959307}" dt="2024-10-22T05:30:45.050" v="7831" actId="20577"/>
        <pc:sldMkLst>
          <pc:docMk/>
          <pc:sldMk cId="2545285737" sldId="356"/>
        </pc:sldMkLst>
      </pc:sldChg>
      <pc:sldChg chg="modNotesTx">
        <pc:chgData name="IMM Club" userId="5a8726dd-5dd0-4cee-a59a-7d0c1f9637b8" providerId="ADAL" clId="{C1527173-6024-4DFA-91FA-DC5EAB959307}" dt="2024-10-22T05:12:30.579" v="6423" actId="20577"/>
        <pc:sldMkLst>
          <pc:docMk/>
          <pc:sldMk cId="1550541797" sldId="357"/>
        </pc:sldMkLst>
      </pc:sldChg>
      <pc:sldChg chg="modNotesTx">
        <pc:chgData name="IMM Club" userId="5a8726dd-5dd0-4cee-a59a-7d0c1f9637b8" providerId="ADAL" clId="{C1527173-6024-4DFA-91FA-DC5EAB959307}" dt="2024-10-22T05:26:08.931" v="7569" actId="20577"/>
        <pc:sldMkLst>
          <pc:docMk/>
          <pc:sldMk cId="1967401440" sldId="358"/>
        </pc:sldMkLst>
      </pc:sldChg>
      <pc:sldChg chg="modNotesTx">
        <pc:chgData name="IMM Club" userId="5a8726dd-5dd0-4cee-a59a-7d0c1f9637b8" providerId="ADAL" clId="{C1527173-6024-4DFA-91FA-DC5EAB959307}" dt="2024-10-22T05:15:06.246" v="6647" actId="20577"/>
        <pc:sldMkLst>
          <pc:docMk/>
          <pc:sldMk cId="2013812636" sldId="359"/>
        </pc:sldMkLst>
      </pc:sldChg>
      <pc:sldChg chg="modNotesTx">
        <pc:chgData name="IMM Club" userId="5a8726dd-5dd0-4cee-a59a-7d0c1f9637b8" providerId="ADAL" clId="{C1527173-6024-4DFA-91FA-DC5EAB959307}" dt="2024-10-22T04:55:57.435" v="5507" actId="20577"/>
        <pc:sldMkLst>
          <pc:docMk/>
          <pc:sldMk cId="1206012844" sldId="360"/>
        </pc:sldMkLst>
      </pc:sldChg>
      <pc:sldChg chg="modNotesTx">
        <pc:chgData name="IMM Club" userId="5a8726dd-5dd0-4cee-a59a-7d0c1f9637b8" providerId="ADAL" clId="{C1527173-6024-4DFA-91FA-DC5EAB959307}" dt="2024-10-22T05:52:40.447" v="8786" actId="6549"/>
        <pc:sldMkLst>
          <pc:docMk/>
          <pc:sldMk cId="3704684007" sldId="361"/>
        </pc:sldMkLst>
      </pc:sldChg>
      <pc:sldChg chg="modNotesTx">
        <pc:chgData name="IMM Club" userId="5a8726dd-5dd0-4cee-a59a-7d0c1f9637b8" providerId="ADAL" clId="{C1527173-6024-4DFA-91FA-DC5EAB959307}" dt="2024-10-22T04:29:19.621" v="3524" actId="20577"/>
        <pc:sldMkLst>
          <pc:docMk/>
          <pc:sldMk cId="2068102152" sldId="362"/>
        </pc:sldMkLst>
      </pc:sldChg>
      <pc:sldChg chg="modNotesTx">
        <pc:chgData name="IMM Club" userId="5a8726dd-5dd0-4cee-a59a-7d0c1f9637b8" providerId="ADAL" clId="{C1527173-6024-4DFA-91FA-DC5EAB959307}" dt="2024-10-22T04:44:40.933" v="4722" actId="20577"/>
        <pc:sldMkLst>
          <pc:docMk/>
          <pc:sldMk cId="2150326918" sldId="363"/>
        </pc:sldMkLst>
      </pc:sldChg>
      <pc:sldChg chg="modNotesTx">
        <pc:chgData name="IMM Club" userId="5a8726dd-5dd0-4cee-a59a-7d0c1f9637b8" providerId="ADAL" clId="{C1527173-6024-4DFA-91FA-DC5EAB959307}" dt="2024-10-22T04:48:37.205" v="4972" actId="20577"/>
        <pc:sldMkLst>
          <pc:docMk/>
          <pc:sldMk cId="3402664513" sldId="364"/>
        </pc:sldMkLst>
      </pc:sldChg>
      <pc:sldChg chg="modNotesTx">
        <pc:chgData name="IMM Club" userId="5a8726dd-5dd0-4cee-a59a-7d0c1f9637b8" providerId="ADAL" clId="{C1527173-6024-4DFA-91FA-DC5EAB959307}" dt="2024-10-22T04:50:46.133" v="5128" actId="20577"/>
        <pc:sldMkLst>
          <pc:docMk/>
          <pc:sldMk cId="4088349072" sldId="365"/>
        </pc:sldMkLst>
      </pc:sldChg>
      <pc:sldChg chg="modNotesTx">
        <pc:chgData name="IMM Club" userId="5a8726dd-5dd0-4cee-a59a-7d0c1f9637b8" providerId="ADAL" clId="{C1527173-6024-4DFA-91FA-DC5EAB959307}" dt="2024-10-22T05:42:13.601" v="8532" actId="20577"/>
        <pc:sldMkLst>
          <pc:docMk/>
          <pc:sldMk cId="1954659910" sldId="366"/>
        </pc:sldMkLst>
      </pc:sldChg>
      <pc:sldChg chg="modNotesTx">
        <pc:chgData name="IMM Club" userId="5a8726dd-5dd0-4cee-a59a-7d0c1f9637b8" providerId="ADAL" clId="{C1527173-6024-4DFA-91FA-DC5EAB959307}" dt="2024-10-22T05:42:53.155" v="8566" actId="20577"/>
        <pc:sldMkLst>
          <pc:docMk/>
          <pc:sldMk cId="4058462798" sldId="367"/>
        </pc:sldMkLst>
      </pc:sldChg>
      <pc:sldChg chg="modNotesTx">
        <pc:chgData name="IMM Club" userId="5a8726dd-5dd0-4cee-a59a-7d0c1f9637b8" providerId="ADAL" clId="{C1527173-6024-4DFA-91FA-DC5EAB959307}" dt="2024-10-22T05:44:49.537" v="8778" actId="20577"/>
        <pc:sldMkLst>
          <pc:docMk/>
          <pc:sldMk cId="3365845055" sldId="368"/>
        </pc:sldMkLst>
      </pc:sldChg>
      <pc:sldChg chg="modSp mod modNotesTx">
        <pc:chgData name="IMM Club" userId="5a8726dd-5dd0-4cee-a59a-7d0c1f9637b8" providerId="ADAL" clId="{C1527173-6024-4DFA-91FA-DC5EAB959307}" dt="2024-10-21T12:26:58.818" v="381" actId="20577"/>
        <pc:sldMkLst>
          <pc:docMk/>
          <pc:sldMk cId="2550493134" sldId="369"/>
        </pc:sldMkLst>
        <pc:spChg chg="mod">
          <ac:chgData name="IMM Club" userId="5a8726dd-5dd0-4cee-a59a-7d0c1f9637b8" providerId="ADAL" clId="{C1527173-6024-4DFA-91FA-DC5EAB959307}" dt="2024-10-21T12:26:58.818" v="381" actId="20577"/>
          <ac:spMkLst>
            <pc:docMk/>
            <pc:sldMk cId="2550493134" sldId="369"/>
            <ac:spMk id="14" creationId="{B275824E-B1F4-604D-E539-27DB2E7D112F}"/>
          </ac:spMkLst>
        </pc:spChg>
      </pc:sldChg>
      <pc:sldChg chg="modSp mod modNotesTx">
        <pc:chgData name="IMM Club" userId="5a8726dd-5dd0-4cee-a59a-7d0c1f9637b8" providerId="ADAL" clId="{C1527173-6024-4DFA-91FA-DC5EAB959307}" dt="2024-10-21T12:33:34.383" v="595" actId="20577"/>
        <pc:sldMkLst>
          <pc:docMk/>
          <pc:sldMk cId="929343437" sldId="370"/>
        </pc:sldMkLst>
        <pc:spChg chg="mod">
          <ac:chgData name="IMM Club" userId="5a8726dd-5dd0-4cee-a59a-7d0c1f9637b8" providerId="ADAL" clId="{C1527173-6024-4DFA-91FA-DC5EAB959307}" dt="2024-10-21T12:32:25.547" v="479" actId="20577"/>
          <ac:spMkLst>
            <pc:docMk/>
            <pc:sldMk cId="929343437" sldId="370"/>
            <ac:spMk id="6" creationId="{DB80F6AF-6A6F-99CC-4081-46BDA96BCC4D}"/>
          </ac:spMkLst>
        </pc:spChg>
        <pc:spChg chg="mod">
          <ac:chgData name="IMM Club" userId="5a8726dd-5dd0-4cee-a59a-7d0c1f9637b8" providerId="ADAL" clId="{C1527173-6024-4DFA-91FA-DC5EAB959307}" dt="2024-10-21T12:29:50.870" v="389" actId="20577"/>
          <ac:spMkLst>
            <pc:docMk/>
            <pc:sldMk cId="929343437" sldId="370"/>
            <ac:spMk id="14" creationId="{B275824E-B1F4-604D-E539-27DB2E7D112F}"/>
          </ac:spMkLst>
        </pc:spChg>
      </pc:sldChg>
      <pc:sldChg chg="del">
        <pc:chgData name="IMM Club" userId="5a8726dd-5dd0-4cee-a59a-7d0c1f9637b8" providerId="ADAL" clId="{C1527173-6024-4DFA-91FA-DC5EAB959307}" dt="2024-10-21T11:26:26.378" v="1" actId="47"/>
        <pc:sldMkLst>
          <pc:docMk/>
          <pc:sldMk cId="1488778984" sldId="371"/>
        </pc:sldMkLst>
      </pc:sldChg>
      <pc:sldChg chg="modSp add mod ord">
        <pc:chgData name="IMM Club" userId="5a8726dd-5dd0-4cee-a59a-7d0c1f9637b8" providerId="ADAL" clId="{C1527173-6024-4DFA-91FA-DC5EAB959307}" dt="2024-10-21T12:16:06.044" v="33" actId="14100"/>
        <pc:sldMkLst>
          <pc:docMk/>
          <pc:sldMk cId="2906710049" sldId="371"/>
        </pc:sldMkLst>
        <pc:spChg chg="mod">
          <ac:chgData name="IMM Club" userId="5a8726dd-5dd0-4cee-a59a-7d0c1f9637b8" providerId="ADAL" clId="{C1527173-6024-4DFA-91FA-DC5EAB959307}" dt="2024-10-21T12:16:06.044" v="33" actId="14100"/>
          <ac:spMkLst>
            <pc:docMk/>
            <pc:sldMk cId="2906710049" sldId="371"/>
            <ac:spMk id="14" creationId="{B275824E-B1F4-604D-E539-27DB2E7D112F}"/>
          </ac:spMkLst>
        </pc:spChg>
      </pc:sldChg>
      <pc:sldChg chg="modSp add mod modNotesTx">
        <pc:chgData name="IMM Club" userId="5a8726dd-5dd0-4cee-a59a-7d0c1f9637b8" providerId="ADAL" clId="{C1527173-6024-4DFA-91FA-DC5EAB959307}" dt="2024-10-21T13:10:18.635" v="2013" actId="20577"/>
        <pc:sldMkLst>
          <pc:docMk/>
          <pc:sldMk cId="2937048912" sldId="372"/>
        </pc:sldMkLst>
        <pc:spChg chg="mod">
          <ac:chgData name="IMM Club" userId="5a8726dd-5dd0-4cee-a59a-7d0c1f9637b8" providerId="ADAL" clId="{C1527173-6024-4DFA-91FA-DC5EAB959307}" dt="2024-10-21T13:10:18.635" v="2013" actId="20577"/>
          <ac:spMkLst>
            <pc:docMk/>
            <pc:sldMk cId="2937048912" sldId="372"/>
            <ac:spMk id="14" creationId="{B275824E-B1F4-604D-E539-27DB2E7D112F}"/>
          </ac:spMkLst>
        </pc:spChg>
      </pc:sldChg>
      <pc:sldChg chg="modSp add mod ord">
        <pc:chgData name="IMM Club" userId="5a8726dd-5dd0-4cee-a59a-7d0c1f9637b8" providerId="ADAL" clId="{C1527173-6024-4DFA-91FA-DC5EAB959307}" dt="2024-10-21T12:29:03.600" v="386" actId="20577"/>
        <pc:sldMkLst>
          <pc:docMk/>
          <pc:sldMk cId="147464818" sldId="373"/>
        </pc:sldMkLst>
        <pc:spChg chg="mod">
          <ac:chgData name="IMM Club" userId="5a8726dd-5dd0-4cee-a59a-7d0c1f9637b8" providerId="ADAL" clId="{C1527173-6024-4DFA-91FA-DC5EAB959307}" dt="2024-10-21T12:29:03.600" v="386" actId="20577"/>
          <ac:spMkLst>
            <pc:docMk/>
            <pc:sldMk cId="147464818" sldId="373"/>
            <ac:spMk id="6" creationId="{DB80F6AF-6A6F-99CC-4081-46BDA96BCC4D}"/>
          </ac:spMkLst>
        </pc:spChg>
      </pc:sldChg>
      <pc:sldChg chg="modSp add del mod ord">
        <pc:chgData name="IMM Club" userId="5a8726dd-5dd0-4cee-a59a-7d0c1f9637b8" providerId="ADAL" clId="{C1527173-6024-4DFA-91FA-DC5EAB959307}" dt="2024-10-21T12:18:57.603" v="41" actId="2696"/>
        <pc:sldMkLst>
          <pc:docMk/>
          <pc:sldMk cId="2940562046" sldId="373"/>
        </pc:sldMkLst>
        <pc:spChg chg="mod">
          <ac:chgData name="IMM Club" userId="5a8726dd-5dd0-4cee-a59a-7d0c1f9637b8" providerId="ADAL" clId="{C1527173-6024-4DFA-91FA-DC5EAB959307}" dt="2024-10-21T12:18:33.371" v="40"/>
          <ac:spMkLst>
            <pc:docMk/>
            <pc:sldMk cId="2940562046" sldId="373"/>
            <ac:spMk id="6" creationId="{DB80F6AF-6A6F-99CC-4081-46BDA96BCC4D}"/>
          </ac:spMkLst>
        </pc:spChg>
      </pc:sldChg>
      <pc:sldChg chg="modSp add mod ord">
        <pc:chgData name="IMM Club" userId="5a8726dd-5dd0-4cee-a59a-7d0c1f9637b8" providerId="ADAL" clId="{C1527173-6024-4DFA-91FA-DC5EAB959307}" dt="2024-10-21T12:22:09.231" v="198" actId="20577"/>
        <pc:sldMkLst>
          <pc:docMk/>
          <pc:sldMk cId="1104286774" sldId="374"/>
        </pc:sldMkLst>
        <pc:spChg chg="mod">
          <ac:chgData name="IMM Club" userId="5a8726dd-5dd0-4cee-a59a-7d0c1f9637b8" providerId="ADAL" clId="{C1527173-6024-4DFA-91FA-DC5EAB959307}" dt="2024-10-21T12:22:09.231" v="198" actId="20577"/>
          <ac:spMkLst>
            <pc:docMk/>
            <pc:sldMk cId="1104286774" sldId="374"/>
            <ac:spMk id="6" creationId="{DB80F6AF-6A6F-99CC-4081-46BDA96BCC4D}"/>
          </ac:spMkLst>
        </pc:spChg>
      </pc:sldChg>
      <pc:sldChg chg="modSp add mod ord modNotesTx">
        <pc:chgData name="IMM Club" userId="5a8726dd-5dd0-4cee-a59a-7d0c1f9637b8" providerId="ADAL" clId="{C1527173-6024-4DFA-91FA-DC5EAB959307}" dt="2024-10-22T05:44:36.390" v="8777" actId="20577"/>
        <pc:sldMkLst>
          <pc:docMk/>
          <pc:sldMk cId="995187306" sldId="375"/>
        </pc:sldMkLst>
        <pc:spChg chg="mod">
          <ac:chgData name="IMM Club" userId="5a8726dd-5dd0-4cee-a59a-7d0c1f9637b8" providerId="ADAL" clId="{C1527173-6024-4DFA-91FA-DC5EAB959307}" dt="2024-10-21T12:23:22.763" v="265" actId="20577"/>
          <ac:spMkLst>
            <pc:docMk/>
            <pc:sldMk cId="995187306" sldId="375"/>
            <ac:spMk id="6" creationId="{DB80F6AF-6A6F-99CC-4081-46BDA96BCC4D}"/>
          </ac:spMkLst>
        </pc:spChg>
      </pc:sldChg>
      <pc:sldChg chg="modSp add mod modNotesTx">
        <pc:chgData name="IMM Club" userId="5a8726dd-5dd0-4cee-a59a-7d0c1f9637b8" providerId="ADAL" clId="{C1527173-6024-4DFA-91FA-DC5EAB959307}" dt="2024-10-21T12:38:31.781" v="978" actId="20577"/>
        <pc:sldMkLst>
          <pc:docMk/>
          <pc:sldMk cId="3979741116" sldId="376"/>
        </pc:sldMkLst>
        <pc:spChg chg="mod">
          <ac:chgData name="IMM Club" userId="5a8726dd-5dd0-4cee-a59a-7d0c1f9637b8" providerId="ADAL" clId="{C1527173-6024-4DFA-91FA-DC5EAB959307}" dt="2024-10-21T12:36:54.949" v="773" actId="20577"/>
          <ac:spMkLst>
            <pc:docMk/>
            <pc:sldMk cId="3979741116" sldId="376"/>
            <ac:spMk id="6" creationId="{DB80F6AF-6A6F-99CC-4081-46BDA96BCC4D}"/>
          </ac:spMkLst>
        </pc:spChg>
        <pc:spChg chg="mod">
          <ac:chgData name="IMM Club" userId="5a8726dd-5dd0-4cee-a59a-7d0c1f9637b8" providerId="ADAL" clId="{C1527173-6024-4DFA-91FA-DC5EAB959307}" dt="2024-10-21T12:34:08.910" v="621" actId="20577"/>
          <ac:spMkLst>
            <pc:docMk/>
            <pc:sldMk cId="3979741116" sldId="376"/>
            <ac:spMk id="14" creationId="{B275824E-B1F4-604D-E539-27DB2E7D112F}"/>
          </ac:spMkLst>
        </pc:spChg>
      </pc:sldChg>
      <pc:sldChg chg="modSp add mod modNotesTx">
        <pc:chgData name="IMM Club" userId="5a8726dd-5dd0-4cee-a59a-7d0c1f9637b8" providerId="ADAL" clId="{C1527173-6024-4DFA-91FA-DC5EAB959307}" dt="2024-10-21T12:48:53.711" v="1517" actId="255"/>
        <pc:sldMkLst>
          <pc:docMk/>
          <pc:sldMk cId="1978179213" sldId="377"/>
        </pc:sldMkLst>
        <pc:spChg chg="mod">
          <ac:chgData name="IMM Club" userId="5a8726dd-5dd0-4cee-a59a-7d0c1f9637b8" providerId="ADAL" clId="{C1527173-6024-4DFA-91FA-DC5EAB959307}" dt="2024-10-21T12:48:53.711" v="1517" actId="255"/>
          <ac:spMkLst>
            <pc:docMk/>
            <pc:sldMk cId="1978179213" sldId="377"/>
            <ac:spMk id="6" creationId="{DB80F6AF-6A6F-99CC-4081-46BDA96BCC4D}"/>
          </ac:spMkLst>
        </pc:spChg>
        <pc:spChg chg="mod">
          <ac:chgData name="IMM Club" userId="5a8726dd-5dd0-4cee-a59a-7d0c1f9637b8" providerId="ADAL" clId="{C1527173-6024-4DFA-91FA-DC5EAB959307}" dt="2024-10-21T12:39:57.531" v="981" actId="6549"/>
          <ac:spMkLst>
            <pc:docMk/>
            <pc:sldMk cId="1978179213" sldId="377"/>
            <ac:spMk id="14" creationId="{B275824E-B1F4-604D-E539-27DB2E7D112F}"/>
          </ac:spMkLst>
        </pc:spChg>
      </pc:sldChg>
      <pc:sldChg chg="modSp add mod modNotesTx">
        <pc:chgData name="IMM Club" userId="5a8726dd-5dd0-4cee-a59a-7d0c1f9637b8" providerId="ADAL" clId="{C1527173-6024-4DFA-91FA-DC5EAB959307}" dt="2024-10-21T13:01:29.833" v="1685"/>
        <pc:sldMkLst>
          <pc:docMk/>
          <pc:sldMk cId="3596393542" sldId="378"/>
        </pc:sldMkLst>
        <pc:spChg chg="mod">
          <ac:chgData name="IMM Club" userId="5a8726dd-5dd0-4cee-a59a-7d0c1f9637b8" providerId="ADAL" clId="{C1527173-6024-4DFA-91FA-DC5EAB959307}" dt="2024-10-21T13:01:29.833" v="1685"/>
          <ac:spMkLst>
            <pc:docMk/>
            <pc:sldMk cId="3596393542" sldId="378"/>
            <ac:spMk id="6" creationId="{DB80F6AF-6A6F-99CC-4081-46BDA96BCC4D}"/>
          </ac:spMkLst>
        </pc:spChg>
        <pc:spChg chg="mod">
          <ac:chgData name="IMM Club" userId="5a8726dd-5dd0-4cee-a59a-7d0c1f9637b8" providerId="ADAL" clId="{C1527173-6024-4DFA-91FA-DC5EAB959307}" dt="2024-10-21T12:50:15.568" v="1547" actId="20577"/>
          <ac:spMkLst>
            <pc:docMk/>
            <pc:sldMk cId="3596393542" sldId="378"/>
            <ac:spMk id="14" creationId="{B275824E-B1F4-604D-E539-27DB2E7D112F}"/>
          </ac:spMkLst>
        </pc:spChg>
      </pc:sldChg>
      <pc:sldChg chg="modSp add mod ord modNotesTx">
        <pc:chgData name="IMM Club" userId="5a8726dd-5dd0-4cee-a59a-7d0c1f9637b8" providerId="ADAL" clId="{C1527173-6024-4DFA-91FA-DC5EAB959307}" dt="2024-10-21T13:09:28.030" v="1969" actId="20577"/>
        <pc:sldMkLst>
          <pc:docMk/>
          <pc:sldMk cId="3159230118" sldId="379"/>
        </pc:sldMkLst>
        <pc:spChg chg="mod">
          <ac:chgData name="IMM Club" userId="5a8726dd-5dd0-4cee-a59a-7d0c1f9637b8" providerId="ADAL" clId="{C1527173-6024-4DFA-91FA-DC5EAB959307}" dt="2024-10-21T13:07:01.418" v="1749" actId="6549"/>
          <ac:spMkLst>
            <pc:docMk/>
            <pc:sldMk cId="3159230118" sldId="379"/>
            <ac:spMk id="6" creationId="{DB80F6AF-6A6F-99CC-4081-46BDA96BCC4D}"/>
          </ac:spMkLst>
        </pc:spChg>
        <pc:spChg chg="mod">
          <ac:chgData name="IMM Club" userId="5a8726dd-5dd0-4cee-a59a-7d0c1f9637b8" providerId="ADAL" clId="{C1527173-6024-4DFA-91FA-DC5EAB959307}" dt="2024-10-21T13:03:28.430" v="1718" actId="6549"/>
          <ac:spMkLst>
            <pc:docMk/>
            <pc:sldMk cId="3159230118" sldId="379"/>
            <ac:spMk id="14" creationId="{B275824E-B1F4-604D-E539-27DB2E7D112F}"/>
          </ac:spMkLst>
        </pc:spChg>
      </pc:sldChg>
      <pc:sldChg chg="modSp add mod ord">
        <pc:chgData name="IMM Club" userId="5a8726dd-5dd0-4cee-a59a-7d0c1f9637b8" providerId="ADAL" clId="{C1527173-6024-4DFA-91FA-DC5EAB959307}" dt="2024-10-21T13:10:09.095" v="2012" actId="20577"/>
        <pc:sldMkLst>
          <pc:docMk/>
          <pc:sldMk cId="4047737629" sldId="380"/>
        </pc:sldMkLst>
        <pc:spChg chg="mod">
          <ac:chgData name="IMM Club" userId="5a8726dd-5dd0-4cee-a59a-7d0c1f9637b8" providerId="ADAL" clId="{C1527173-6024-4DFA-91FA-DC5EAB959307}" dt="2024-10-21T13:10:09.095" v="2012" actId="20577"/>
          <ac:spMkLst>
            <pc:docMk/>
            <pc:sldMk cId="4047737629" sldId="380"/>
            <ac:spMk id="6" creationId="{DB80F6AF-6A6F-99CC-4081-46BDA96BCC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EB801E9-9C57-4AF6-AFFD-993B0B71791F}" type="datetimeFigureOut">
              <a:rPr lang="en-US" smtClean="0"/>
              <a:t>10/22/2024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A169900-2E37-468A-913B-B8A98FDB7F67}" type="slidenum">
              <a:rPr lang="en-US" smtClean="0"/>
              <a:t>‹#›</a:t>
            </a:fld>
            <a:endParaRPr lang="en-US"/>
          </a:p>
        </p:txBody>
      </p:sp>
    </p:spTree>
    <p:extLst>
      <p:ext uri="{BB962C8B-B14F-4D97-AF65-F5344CB8AC3E}">
        <p14:creationId xmlns:p14="http://schemas.microsoft.com/office/powerpoint/2010/main" val="239045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62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Am mai pregătit încă 2 segmentări pentru evoluția cifrei de afaceri, una după categoriile tradiționale de încadrare în IMM și alta după regiuni.</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Când analizăm CA segmentată pe criteriile IMM observăm că firmele Micro și Mici și-au dublat CA, firmele mijlocii au crescut cu vreo 25%, iar firmele mari au pierdut 50% din CA față de 2019 și 2020.</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Analiza teritorială ne arată că în timp ce B-IF a crescut cu 36%, firmele din Transilvania aproape și-au dublat CA, iar restul țării a crescut cu mai mult de 100%.</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2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Profitul cumulat anual al firmelor de contabilitate a crescut cu 87% în ultimii 6 ani, in timp ce nr de angajați a crescut cu 485 de persoane, adică 2,2%. Totuși, față de 2021, numărul de angajați a crescut cu mai mult de 2.300 de persoane.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51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Aceasta este Radiografia firmelor de contabilitate.. Când defalcăm datele la 2023 pentru cei 4 indicatori, putem observa că în afara de B, în toate celelalte județe companiile micro domină, firmele mici, mijlocii și mari fiind aproape inexistente.</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Dacă ne uităm la top 12 județe putem observa un model care se repetă pe fiecare indicator în parte.</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Avem 4 grupuri de județe:</a:t>
            </a:r>
          </a:p>
          <a:p>
            <a:pPr marL="171450" marR="0" indent="-171450">
              <a:spcBef>
                <a:spcPts val="0"/>
              </a:spcBef>
              <a:spcAft>
                <a:spcPts val="0"/>
              </a:spcAft>
              <a:buFontTx/>
              <a:buChar char="-"/>
            </a:pPr>
            <a:r>
              <a:rPr lang="ro-RO" sz="1200" dirty="0">
                <a:effectLst/>
                <a:latin typeface="+mn-lt"/>
                <a:ea typeface="Calibri" panose="020F0502020204030204" pitchFamily="34" charset="0"/>
                <a:cs typeface="Aptos" panose="020B0004020202020204" pitchFamily="34" charset="0"/>
              </a:rPr>
              <a:t>Top 3 (B,CJ, TM) rămâne permanent neschimbat</a:t>
            </a:r>
          </a:p>
          <a:p>
            <a:pPr marL="171450" marR="0" indent="-171450">
              <a:spcBef>
                <a:spcPts val="0"/>
              </a:spcBef>
              <a:spcAft>
                <a:spcPts val="0"/>
              </a:spcAft>
              <a:buFontTx/>
              <a:buChar char="-"/>
            </a:pPr>
            <a:r>
              <a:rPr lang="ro-RO" sz="1200" dirty="0">
                <a:effectLst/>
                <a:latin typeface="+mn-lt"/>
                <a:ea typeface="Calibri" panose="020F0502020204030204" pitchFamily="34" charset="0"/>
                <a:cs typeface="Aptos" panose="020B0004020202020204" pitchFamily="34" charset="0"/>
              </a:rPr>
              <a:t>Al doilea grup (CT, BV, IF) ocupă locurile 4-6 și are permutări de la un indicator la altul</a:t>
            </a:r>
          </a:p>
          <a:p>
            <a:pPr marL="171450" marR="0" indent="-171450">
              <a:spcBef>
                <a:spcPts val="0"/>
              </a:spcBef>
              <a:spcAft>
                <a:spcPts val="0"/>
              </a:spcAft>
              <a:buFontTx/>
              <a:buChar char="-"/>
            </a:pPr>
            <a:r>
              <a:rPr lang="ro-RO" sz="1200" dirty="0">
                <a:effectLst/>
                <a:latin typeface="+mn-lt"/>
                <a:ea typeface="Calibri" panose="020F0502020204030204" pitchFamily="34" charset="0"/>
                <a:cs typeface="Aptos" panose="020B0004020202020204" pitchFamily="34" charset="0"/>
              </a:rPr>
              <a:t>Al treilea grup (BH, IS) ocupă locurile 7-8</a:t>
            </a:r>
          </a:p>
          <a:p>
            <a:pPr marL="171450" marR="0" indent="-171450">
              <a:spcBef>
                <a:spcPts val="0"/>
              </a:spcBef>
              <a:spcAft>
                <a:spcPts val="0"/>
              </a:spcAft>
              <a:buFontTx/>
              <a:buChar char="-"/>
            </a:pPr>
            <a:r>
              <a:rPr lang="ro-RO" sz="1200" dirty="0">
                <a:effectLst/>
                <a:latin typeface="+mn-lt"/>
                <a:ea typeface="Calibri" panose="020F0502020204030204" pitchFamily="34" charset="0"/>
                <a:cs typeface="Aptos" panose="020B0004020202020204" pitchFamily="34" charset="0"/>
              </a:rPr>
              <a:t>Locurile 9-12 sunt ocupate de aceleași 4 județe (AR, SB, PH, MS) și acestea formează al 4-lea grup</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27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a:effectLst/>
                <a:latin typeface="+mn-lt"/>
                <a:ea typeface="Calibri" panose="020F0502020204030204" pitchFamily="34" charset="0"/>
                <a:cs typeface="Aptos" panose="020B0004020202020204" pitchFamily="34" charset="0"/>
              </a:rPr>
              <a:t>În </a:t>
            </a:r>
            <a:r>
              <a:rPr lang="ro-RO" sz="1200" dirty="0">
                <a:effectLst/>
                <a:latin typeface="+mn-lt"/>
                <a:ea typeface="Calibri" panose="020F0502020204030204" pitchFamily="34" charset="0"/>
                <a:cs typeface="Aptos" panose="020B0004020202020204" pitchFamily="34" charset="0"/>
              </a:rPr>
              <a:t>aceste 2 tabele avem o mulțime de informații legate de situația din domeniul contabil la 2023. Sus avem defalcarea pe dimensiune, iar jos după județ. Eu voi puncta doar câteva aspecte:</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171450" marR="0" indent="-171450">
              <a:spcBef>
                <a:spcPts val="0"/>
              </a:spcBef>
              <a:spcAft>
                <a:spcPts val="0"/>
              </a:spcAft>
              <a:buFontTx/>
              <a:buChar char="-"/>
            </a:pPr>
            <a:r>
              <a:rPr lang="ro-RO" sz="1200" dirty="0">
                <a:effectLst/>
                <a:latin typeface="+mn-lt"/>
                <a:ea typeface="Calibri" panose="020F0502020204030204" pitchFamily="34" charset="0"/>
                <a:cs typeface="Aptos" panose="020B0004020202020204" pitchFamily="34" charset="0"/>
              </a:rPr>
              <a:t>B și CJ au aproape 50% din nr de angajați din industrie</a:t>
            </a:r>
          </a:p>
          <a:p>
            <a:pPr marL="171450" marR="0" indent="-171450">
              <a:spcBef>
                <a:spcPts val="0"/>
              </a:spcBef>
              <a:spcAft>
                <a:spcPts val="0"/>
              </a:spcAft>
              <a:buFontTx/>
              <a:buChar char="-"/>
            </a:pPr>
            <a:r>
              <a:rPr lang="ro-RO" sz="1200" dirty="0">
                <a:effectLst/>
                <a:latin typeface="+mn-lt"/>
                <a:ea typeface="Calibri" panose="020F0502020204030204" pitchFamily="34" charset="0"/>
                <a:cs typeface="Aptos" panose="020B0004020202020204" pitchFamily="34" charset="0"/>
              </a:rPr>
              <a:t>Dacă excludem B, putem spune că în firmele de conta din RO lucrează un om și jumătate</a:t>
            </a:r>
          </a:p>
          <a:p>
            <a:pPr marL="171450" marR="0" indent="-171450">
              <a:spcBef>
                <a:spcPts val="0"/>
              </a:spcBef>
              <a:spcAft>
                <a:spcPts val="0"/>
              </a:spcAft>
              <a:buFontTx/>
              <a:buChar char="-"/>
            </a:pPr>
            <a:r>
              <a:rPr lang="ro-RO" sz="1200" dirty="0">
                <a:effectLst/>
                <a:latin typeface="+mn-lt"/>
                <a:ea typeface="Calibri" panose="020F0502020204030204" pitchFamily="34" charset="0"/>
                <a:cs typeface="Aptos" panose="020B0004020202020204" pitchFamily="34" charset="0"/>
              </a:rPr>
              <a:t>CA medie din B este de 3 ori mai mare decât CA mediană din B, în timp ce în CT CA medie și mediană sunt apropiate. Aceste diferențe se datorează impactului firmelor mijlocii și mari </a:t>
            </a:r>
          </a:p>
          <a:p>
            <a:pPr marL="171450" marR="0" indent="-171450">
              <a:spcBef>
                <a:spcPts val="0"/>
              </a:spcBef>
              <a:spcAft>
                <a:spcPts val="0"/>
              </a:spcAft>
              <a:buFontTx/>
              <a:buChar char="-"/>
            </a:pPr>
            <a:r>
              <a:rPr lang="ro-RO" sz="1200" dirty="0">
                <a:effectLst/>
                <a:latin typeface="+mn-lt"/>
                <a:ea typeface="Calibri" panose="020F0502020204030204" pitchFamily="34" charset="0"/>
                <a:cs typeface="Aptos" panose="020B0004020202020204" pitchFamily="34" charset="0"/>
              </a:rPr>
              <a:t>CA pe angajat în B este cu 100.000 lei mai mare decât în CJ și doar B și IF au CA pe angajat mai mare decât media națională de 222.000 lei</a:t>
            </a:r>
          </a:p>
          <a:p>
            <a:pPr marL="171450" marR="0" indent="-171450">
              <a:spcBef>
                <a:spcPts val="0"/>
              </a:spcBef>
              <a:spcAft>
                <a:spcPts val="0"/>
              </a:spcAft>
              <a:buFontTx/>
              <a:buChar char="-"/>
            </a:pPr>
            <a:r>
              <a:rPr lang="ro-RO" sz="1200" dirty="0">
                <a:effectLst/>
                <a:latin typeface="+mn-lt"/>
                <a:ea typeface="Calibri" panose="020F0502020204030204" pitchFamily="34" charset="0"/>
                <a:cs typeface="Aptos" panose="020B0004020202020204" pitchFamily="34" charset="0"/>
              </a:rPr>
              <a:t>Rata profitului al firmelor din B este de 22% fiind trasă în jos de firmele mici, mijlocii și mari, impact pe care nu îl avem la celelalte județe</a:t>
            </a:r>
          </a:p>
          <a:p>
            <a:pPr marL="171450" marR="0" indent="-171450">
              <a:spcBef>
                <a:spcPts val="0"/>
              </a:spcBef>
              <a:spcAft>
                <a:spcPts val="0"/>
              </a:spcAft>
              <a:buFontTx/>
              <a:buChar char="-"/>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FontTx/>
              <a:buNone/>
            </a:pPr>
            <a:r>
              <a:rPr lang="ro-RO" sz="1200" dirty="0">
                <a:effectLst/>
                <a:latin typeface="+mn-lt"/>
                <a:ea typeface="Calibri" panose="020F0502020204030204" pitchFamily="34" charset="0"/>
                <a:cs typeface="Aptos" panose="020B0004020202020204" pitchFamily="34" charset="0"/>
              </a:rPr>
              <a:t>Dar haideți să vedem cum arată datele pe județe pe fiecare tip de companie</a:t>
            </a:r>
          </a:p>
          <a:p>
            <a:pPr marL="342900" marR="0" indent="-342900">
              <a:spcBef>
                <a:spcPts val="0"/>
              </a:spcBef>
              <a:spcAft>
                <a:spcPts val="0"/>
              </a:spcAft>
              <a:buAutoNum type="arabicPeriod"/>
            </a:pPr>
            <a:endParaRPr lang="en-US" sz="1800" dirty="0">
              <a:effectLst/>
              <a:latin typeface="Aptos" panose="020B0004020202020204" pitchFamily="34" charset="0"/>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920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endParaRPr lang="ro-RO" sz="1800" dirty="0">
              <a:effectLst/>
              <a:latin typeface="Aptos" panose="020B0004020202020204" pitchFamily="34" charset="0"/>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Vedem că B este mult mai aproape de media națională pe majoritatea indicatorilor</a:t>
            </a:r>
          </a:p>
          <a:p>
            <a:pPr marL="342900" marR="0" indent="-342900">
              <a:spcBef>
                <a:spcPts val="0"/>
              </a:spcBef>
              <a:spcAft>
                <a:spcPts val="0"/>
              </a:spcAft>
              <a:buAutoNum type="arabicPeriod"/>
            </a:pPr>
            <a:endParaRPr lang="en-US" sz="1800" dirty="0">
              <a:effectLst/>
              <a:latin typeface="Aptos" panose="020B0004020202020204" pitchFamily="34" charset="0"/>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69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În B sunt peste 50% din firmele de conta mici, dar avem și extreme cum este cazul județului MM care are o firmă mică care are CA cu 50% mai mare decât CA cumulată a celor 4 firme mici din BH</a:t>
            </a:r>
            <a:endParaRPr lang="ro-RO" sz="1800" dirty="0">
              <a:effectLst/>
              <a:latin typeface="Aptos" panose="020B0004020202020204" pitchFamily="34" charset="0"/>
              <a:ea typeface="Calibri" panose="020F0502020204030204" pitchFamily="34" charset="0"/>
              <a:cs typeface="Aptos" panose="020B0004020202020204" pitchFamily="34" charset="0"/>
            </a:endParaRPr>
          </a:p>
          <a:p>
            <a:pPr marL="342900" marR="0" indent="-342900">
              <a:spcBef>
                <a:spcPts val="0"/>
              </a:spcBef>
              <a:spcAft>
                <a:spcPts val="0"/>
              </a:spcAft>
              <a:buAutoNum type="arabicPeriod"/>
            </a:pPr>
            <a:endParaRPr lang="en-US" sz="1800" dirty="0">
              <a:effectLst/>
              <a:latin typeface="Aptos" panose="020B0004020202020204" pitchFamily="34" charset="0"/>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012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La mijlocii avem o singură firmă din 19 care nu este din B sau IF, iar despre firmele mari nu este nimic de zic. Nu sunt reprezentative pentru industrie</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342900" marR="0" indent="-342900">
              <a:spcBef>
                <a:spcPts val="0"/>
              </a:spcBef>
              <a:spcAft>
                <a:spcPts val="0"/>
              </a:spcAft>
              <a:buAutoNum type="arabicPeriod"/>
            </a:pPr>
            <a:endParaRPr lang="en-US" sz="1800" dirty="0">
              <a:effectLst/>
              <a:latin typeface="Aptos" panose="020B0004020202020204" pitchFamily="34" charset="0"/>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95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Iată un nou grafic dinamic, cel al evoluție ratei profitului pe județe în perioada 2018-2023. Haideți să îi dăm drumul. După cum vedeți este mult dinamic cu foarte multe schimbări de la un an la altul.</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Însă, putem spune că în toți anii analizați, rata profitului pentru top 15 a rămas în intervalul 45-55%. </a:t>
            </a:r>
          </a:p>
          <a:p>
            <a:pPr marL="342900" marR="0" indent="-342900">
              <a:spcBef>
                <a:spcPts val="0"/>
              </a:spcBef>
              <a:spcAft>
                <a:spcPts val="0"/>
              </a:spcAft>
              <a:buAutoNum type="arabicPeriod"/>
            </a:pPr>
            <a:endParaRPr lang="en-US" sz="1200" dirty="0">
              <a:effectLst/>
              <a:latin typeface="+mn-lt"/>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99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800" dirty="0">
                <a:effectLst/>
                <a:latin typeface="Aptos" panose="020B0004020202020204" pitchFamily="34" charset="0"/>
                <a:ea typeface="Calibri" panose="020F0502020204030204" pitchFamily="34" charset="0"/>
                <a:cs typeface="Aptos" panose="020B0004020202020204" pitchFamily="34" charset="0"/>
              </a:rPr>
              <a:t>O întrebare mi se pune obsesiv ori de câte ori analizez date financiare agregate: CÂTE FIRME AU PIERDERE?</a:t>
            </a:r>
          </a:p>
          <a:p>
            <a:pPr marL="0" marR="0" indent="0">
              <a:spcBef>
                <a:spcPts val="0"/>
              </a:spcBef>
              <a:spcAft>
                <a:spcPts val="0"/>
              </a:spcAft>
              <a:buNone/>
            </a:pPr>
            <a:endParaRPr lang="ro-RO" sz="1800" dirty="0">
              <a:effectLst/>
              <a:latin typeface="Aptos" panose="020B0004020202020204" pitchFamily="34" charset="0"/>
              <a:ea typeface="Calibri" panose="020F0502020204030204" pitchFamily="34" charset="0"/>
              <a:cs typeface="Aptos" panose="020B0004020202020204" pitchFamily="34" charset="0"/>
            </a:endParaRPr>
          </a:p>
          <a:p>
            <a:pPr marL="0" marR="0" indent="0">
              <a:spcBef>
                <a:spcPts val="0"/>
              </a:spcBef>
              <a:spcAft>
                <a:spcPts val="0"/>
              </a:spcAft>
              <a:buNone/>
            </a:pPr>
            <a:r>
              <a:rPr lang="ro-RO" sz="1800" dirty="0">
                <a:effectLst/>
                <a:latin typeface="Aptos" panose="020B0004020202020204" pitchFamily="34" charset="0"/>
                <a:ea typeface="Calibri" panose="020F0502020204030204" pitchFamily="34" charset="0"/>
                <a:cs typeface="Aptos" panose="020B0004020202020204" pitchFamily="34" charset="0"/>
              </a:rPr>
              <a:t>Pentru firmele de contabilitate răspunsul este 1.326 de firme au avut pierdere în 2023, adică puțin peste 10%. Nu vreau să dezbat dacă este mult sau puțin.</a:t>
            </a:r>
          </a:p>
          <a:p>
            <a:pPr marL="0" marR="0" indent="0">
              <a:spcBef>
                <a:spcPts val="0"/>
              </a:spcBef>
              <a:spcAft>
                <a:spcPts val="0"/>
              </a:spcAft>
              <a:buNone/>
            </a:pPr>
            <a:endParaRPr lang="ro-RO" sz="1800" dirty="0">
              <a:effectLst/>
              <a:latin typeface="Aptos" panose="020B0004020202020204" pitchFamily="34" charset="0"/>
              <a:ea typeface="Calibri" panose="020F0502020204030204" pitchFamily="34" charset="0"/>
              <a:cs typeface="Aptos" panose="020B0004020202020204" pitchFamily="34" charset="0"/>
            </a:endParaRPr>
          </a:p>
          <a:p>
            <a:pPr marL="0" marR="0" indent="0">
              <a:spcBef>
                <a:spcPts val="0"/>
              </a:spcBef>
              <a:spcAft>
                <a:spcPts val="0"/>
              </a:spcAft>
              <a:buNone/>
            </a:pPr>
            <a:r>
              <a:rPr lang="ro-RO" sz="1800" dirty="0">
                <a:effectLst/>
                <a:latin typeface="Aptos" panose="020B0004020202020204" pitchFamily="34" charset="0"/>
                <a:ea typeface="Calibri" panose="020F0502020204030204" pitchFamily="34" charset="0"/>
                <a:cs typeface="Aptos" panose="020B0004020202020204" pitchFamily="34" charset="0"/>
              </a:rPr>
              <a:t>Însă, vreau să vă ofer o perspectivă diferită segmentând din nou informația. Procentul de firme cu pierdere din B este de 12,7%, iar în IF de 15%, semnificativ peste medie.</a:t>
            </a:r>
          </a:p>
          <a:p>
            <a:pPr marL="0" marR="0" indent="0">
              <a:spcBef>
                <a:spcPts val="0"/>
              </a:spcBef>
              <a:spcAft>
                <a:spcPts val="0"/>
              </a:spcAft>
              <a:buNone/>
            </a:pPr>
            <a:endParaRPr lang="ro-RO" sz="1800" dirty="0">
              <a:effectLst/>
              <a:latin typeface="Aptos" panose="020B0004020202020204" pitchFamily="34" charset="0"/>
              <a:ea typeface="Calibri" panose="020F0502020204030204" pitchFamily="34" charset="0"/>
              <a:cs typeface="Aptos" panose="020B0004020202020204" pitchFamily="34" charset="0"/>
            </a:endParaRPr>
          </a:p>
          <a:p>
            <a:pPr marL="0" marR="0" indent="0">
              <a:spcBef>
                <a:spcPts val="0"/>
              </a:spcBef>
              <a:spcAft>
                <a:spcPts val="0"/>
              </a:spcAft>
              <a:buNone/>
            </a:pPr>
            <a:r>
              <a:rPr lang="ro-RO" sz="1800" dirty="0">
                <a:effectLst/>
                <a:latin typeface="Aptos" panose="020B0004020202020204" pitchFamily="34" charset="0"/>
                <a:ea typeface="Calibri" panose="020F0502020204030204" pitchFamily="34" charset="0"/>
                <a:cs typeface="Aptos" panose="020B0004020202020204" pitchFamily="34" charset="0"/>
              </a:rPr>
              <a:t>Mai apoi, 22% din firmele de conta fără angajați au înregistrat pierdere în 2023, față de doar 7,7% în cazul firmelor cu un angajat și 3,8% în cazul firmelor cu mai mult de un angajat.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73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Am ajuns la finalul radiografiei. </a:t>
            </a:r>
            <a:r>
              <a:rPr lang="en-US" sz="1200" dirty="0">
                <a:effectLst/>
                <a:latin typeface="+mn-lt"/>
                <a:ea typeface="Calibri" panose="020F0502020204030204" pitchFamily="34" charset="0"/>
                <a:cs typeface="Aptos" panose="020B0004020202020204" pitchFamily="34" charset="0"/>
              </a:rPr>
              <a:t>Ca </a:t>
            </a:r>
            <a:r>
              <a:rPr lang="ro-RO" sz="1200" dirty="0">
                <a:effectLst/>
                <a:latin typeface="+mn-lt"/>
                <a:ea typeface="Calibri" panose="020F0502020204030204" pitchFamily="34" charset="0"/>
                <a:cs typeface="Aptos" panose="020B0004020202020204" pitchFamily="34" charset="0"/>
              </a:rPr>
              <a:t>să înțelegem cât de diferit este domeniul contabilității față de restul domeniilor de activitate, am făcut o comparație între firmele de conta și economia națională din punct de vedere al ponderii diferitelor categorii de companii în principalii indicatori ( CA, profit, Nr. angajați)</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În cazul CA în 2023, firmele micro au 60% din CA </a:t>
            </a:r>
            <a:r>
              <a:rPr lang="ro-RO" sz="1200" dirty="0" err="1">
                <a:effectLst/>
                <a:latin typeface="+mn-lt"/>
                <a:ea typeface="Calibri" panose="020F0502020204030204" pitchFamily="34" charset="0"/>
                <a:cs typeface="Aptos" panose="020B0004020202020204" pitchFamily="34" charset="0"/>
              </a:rPr>
              <a:t>pt</a:t>
            </a:r>
            <a:r>
              <a:rPr lang="ro-RO" sz="1200" dirty="0">
                <a:effectLst/>
                <a:latin typeface="+mn-lt"/>
                <a:ea typeface="Calibri" panose="020F0502020204030204" pitchFamily="34" charset="0"/>
                <a:cs typeface="Aptos" panose="020B0004020202020204" pitchFamily="34" charset="0"/>
              </a:rPr>
              <a:t> CAEN-ul 6920 față de 13% ponderea pe toate industriile. În același timp, firmele mari au 8% din CA pe conta vs. 53% pe toate domeniile.</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Și în cazul Profitului și Nr. de angajați avem aceeași discrepanță enormă, firmele micro dominând serviciile de contabilitate.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08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Cine sunt </a:t>
            </a:r>
            <a:r>
              <a:rPr lang="en-US" dirty="0" err="1"/>
              <a:t>eu</a:t>
            </a:r>
            <a:r>
              <a:rPr lang="en-US" dirty="0"/>
              <a:t>?</a:t>
            </a:r>
          </a:p>
          <a:p>
            <a:endParaRPr lang="en-US" dirty="0"/>
          </a:p>
          <a:p>
            <a:r>
              <a:rPr lang="en-US" dirty="0"/>
              <a:t>Ma </a:t>
            </a:r>
            <a:r>
              <a:rPr lang="en-US" dirty="0" err="1"/>
              <a:t>numesc</a:t>
            </a:r>
            <a:r>
              <a:rPr lang="en-US" dirty="0"/>
              <a:t> Liviu Sav, am </a:t>
            </a:r>
            <a:r>
              <a:rPr lang="en-US" dirty="0" err="1"/>
              <a:t>absolvit</a:t>
            </a:r>
            <a:r>
              <a:rPr lang="en-US" dirty="0"/>
              <a:t> </a:t>
            </a:r>
            <a:r>
              <a:rPr lang="en-US" dirty="0" err="1"/>
              <a:t>Facultatea</a:t>
            </a:r>
            <a:r>
              <a:rPr lang="en-US" dirty="0"/>
              <a:t> de </a:t>
            </a:r>
            <a:r>
              <a:rPr lang="en-US" dirty="0" err="1"/>
              <a:t>Stiinte</a:t>
            </a:r>
            <a:r>
              <a:rPr lang="en-US" dirty="0"/>
              <a:t> </a:t>
            </a:r>
            <a:r>
              <a:rPr lang="en-US" dirty="0" err="1"/>
              <a:t>Economice</a:t>
            </a:r>
            <a:r>
              <a:rPr lang="en-US" dirty="0"/>
              <a:t> din Cluj, </a:t>
            </a:r>
            <a:r>
              <a:rPr lang="en-US" dirty="0" err="1"/>
              <a:t>specializarea</a:t>
            </a:r>
            <a:r>
              <a:rPr lang="en-US" dirty="0"/>
              <a:t> </a:t>
            </a:r>
            <a:r>
              <a:rPr lang="en-US" dirty="0" err="1"/>
              <a:t>contabilitate</a:t>
            </a:r>
            <a:r>
              <a:rPr lang="en-US" dirty="0"/>
              <a:t> </a:t>
            </a:r>
            <a:r>
              <a:rPr lang="en-US" dirty="0" err="1"/>
              <a:t>si</a:t>
            </a:r>
            <a:r>
              <a:rPr lang="en-US" dirty="0"/>
              <a:t> informatica de </a:t>
            </a:r>
            <a:r>
              <a:rPr lang="en-US" dirty="0" err="1"/>
              <a:t>gestiune</a:t>
            </a:r>
            <a:r>
              <a:rPr lang="en-US" dirty="0"/>
              <a:t> in 1999 </a:t>
            </a:r>
            <a:r>
              <a:rPr lang="en-US" dirty="0" err="1"/>
              <a:t>si</a:t>
            </a:r>
            <a:r>
              <a:rPr lang="en-US" dirty="0"/>
              <a:t> </a:t>
            </a:r>
            <a:r>
              <a:rPr lang="en-US" dirty="0" err="1"/>
              <a:t>masterul</a:t>
            </a:r>
            <a:r>
              <a:rPr lang="ro-RO" dirty="0"/>
              <a:t> in Audit</a:t>
            </a:r>
            <a:r>
              <a:rPr lang="en-US" dirty="0"/>
              <a:t> in 2000. Din 2007 sunt </a:t>
            </a:r>
            <a:r>
              <a:rPr lang="en-US" dirty="0" err="1"/>
              <a:t>membru</a:t>
            </a:r>
            <a:r>
              <a:rPr lang="en-US" dirty="0"/>
              <a:t> ACCA </a:t>
            </a:r>
            <a:r>
              <a:rPr lang="en-US" dirty="0" err="1"/>
              <a:t>si</a:t>
            </a:r>
            <a:r>
              <a:rPr lang="en-US" dirty="0"/>
              <a:t> am </a:t>
            </a:r>
            <a:r>
              <a:rPr lang="en-US" dirty="0" err="1"/>
              <a:t>lucrat</a:t>
            </a:r>
            <a:r>
              <a:rPr lang="en-US" dirty="0"/>
              <a:t> intr-o </a:t>
            </a:r>
            <a:r>
              <a:rPr lang="en-US" dirty="0" err="1"/>
              <a:t>multitudine</a:t>
            </a:r>
            <a:r>
              <a:rPr lang="en-US" dirty="0"/>
              <a:t> de job-</a:t>
            </a:r>
            <a:r>
              <a:rPr lang="en-US" dirty="0" err="1"/>
              <a:t>uri</a:t>
            </a:r>
            <a:r>
              <a:rPr lang="en-US" dirty="0"/>
              <a:t>, </a:t>
            </a:r>
            <a:r>
              <a:rPr lang="en-US" dirty="0" err="1"/>
              <a:t>mai</a:t>
            </a:r>
            <a:r>
              <a:rPr lang="en-US" dirty="0"/>
              <a:t> </a:t>
            </a:r>
            <a:r>
              <a:rPr lang="en-US" dirty="0" err="1"/>
              <a:t>deloc</a:t>
            </a:r>
            <a:r>
              <a:rPr lang="en-US" dirty="0"/>
              <a:t> in </a:t>
            </a:r>
            <a:r>
              <a:rPr lang="en-US" dirty="0" err="1"/>
              <a:t>contabilitate</a:t>
            </a:r>
            <a:r>
              <a:rPr lang="en-US" dirty="0"/>
              <a:t>, </a:t>
            </a:r>
            <a:r>
              <a:rPr lang="en-US" dirty="0" err="1"/>
              <a:t>dar</a:t>
            </a:r>
            <a:r>
              <a:rPr lang="en-US" dirty="0"/>
              <a:t> </a:t>
            </a:r>
            <a:r>
              <a:rPr lang="en-US" dirty="0" err="1"/>
              <a:t>mai</a:t>
            </a:r>
            <a:r>
              <a:rPr lang="en-US" dirty="0"/>
              <a:t> tot </a:t>
            </a:r>
            <a:r>
              <a:rPr lang="en-US" dirty="0" err="1"/>
              <a:t>timpul</a:t>
            </a:r>
            <a:r>
              <a:rPr lang="en-US" dirty="0"/>
              <a:t> in contact cu </a:t>
            </a:r>
            <a:r>
              <a:rPr lang="en-US" dirty="0" err="1"/>
              <a:t>informatia</a:t>
            </a:r>
            <a:r>
              <a:rPr lang="en-US" dirty="0"/>
              <a:t> </a:t>
            </a:r>
            <a:r>
              <a:rPr lang="en-US" dirty="0" err="1"/>
              <a:t>contabila</a:t>
            </a:r>
            <a:r>
              <a:rPr lang="en-US" dirty="0"/>
              <a:t> </a:t>
            </a:r>
            <a:r>
              <a:rPr lang="en-US" dirty="0" err="1"/>
              <a:t>si</a:t>
            </a:r>
            <a:r>
              <a:rPr lang="en-US" dirty="0"/>
              <a:t> cu </a:t>
            </a:r>
            <a:r>
              <a:rPr lang="en-US" dirty="0" err="1"/>
              <a:t>contabilii</a:t>
            </a:r>
            <a:r>
              <a:rPr lang="en-US" dirty="0"/>
              <a:t>. Din 2006, </a:t>
            </a:r>
            <a:r>
              <a:rPr lang="en-US" dirty="0" err="1"/>
              <a:t>lucrez</a:t>
            </a:r>
            <a:r>
              <a:rPr lang="en-US" dirty="0"/>
              <a:t> pe </a:t>
            </a:r>
            <a:r>
              <a:rPr lang="en-US" dirty="0" err="1"/>
              <a:t>cont</a:t>
            </a:r>
            <a:r>
              <a:rPr lang="en-US" dirty="0"/>
              <a:t> </a:t>
            </a:r>
            <a:r>
              <a:rPr lang="en-US" dirty="0" err="1"/>
              <a:t>propriu</a:t>
            </a:r>
            <a:r>
              <a:rPr lang="en-US" dirty="0"/>
              <a:t> in </a:t>
            </a:r>
            <a:r>
              <a:rPr lang="en-US" dirty="0" err="1"/>
              <a:t>consultanta</a:t>
            </a:r>
            <a:r>
              <a:rPr lang="en-US" dirty="0"/>
              <a:t> de </a:t>
            </a:r>
            <a:r>
              <a:rPr lang="en-US" dirty="0" err="1"/>
              <a:t>afaceri</a:t>
            </a:r>
            <a:r>
              <a:rPr lang="en-US" dirty="0"/>
              <a:t>, </a:t>
            </a:r>
            <a:r>
              <a:rPr lang="en-US" dirty="0" err="1"/>
              <a:t>iar</a:t>
            </a:r>
            <a:r>
              <a:rPr lang="en-US" dirty="0"/>
              <a:t> in </a:t>
            </a:r>
            <a:r>
              <a:rPr lang="en-US" dirty="0" err="1"/>
              <a:t>ultimii</a:t>
            </a:r>
            <a:r>
              <a:rPr lang="en-US" dirty="0"/>
              <a:t> ani m-am </a:t>
            </a:r>
            <a:r>
              <a:rPr lang="en-US" dirty="0" err="1"/>
              <a:t>axat</a:t>
            </a:r>
            <a:r>
              <a:rPr lang="en-US" dirty="0"/>
              <a:t> pe </a:t>
            </a:r>
            <a:r>
              <a:rPr lang="en-US" dirty="0" err="1"/>
              <a:t>automatizarea</a:t>
            </a:r>
            <a:r>
              <a:rPr lang="en-US" dirty="0"/>
              <a:t> </a:t>
            </a:r>
            <a:r>
              <a:rPr lang="en-US" dirty="0" err="1"/>
              <a:t>proceselor</a:t>
            </a:r>
            <a:r>
              <a:rPr lang="en-US" dirty="0"/>
              <a:t> de </a:t>
            </a:r>
            <a:r>
              <a:rPr lang="en-US" dirty="0" err="1"/>
              <a:t>raportare</a:t>
            </a:r>
            <a:r>
              <a:rPr lang="en-US" dirty="0"/>
              <a:t>, cu focus pe </a:t>
            </a:r>
            <a:r>
              <a:rPr lang="en-US" dirty="0" err="1"/>
              <a:t>datele</a:t>
            </a:r>
            <a:r>
              <a:rPr lang="en-US" dirty="0"/>
              <a:t> </a:t>
            </a:r>
            <a:r>
              <a:rPr lang="en-US" dirty="0" err="1"/>
              <a:t>contabile</a:t>
            </a:r>
            <a:r>
              <a:rPr lang="en-US" dirty="0"/>
              <a:t>.</a:t>
            </a:r>
            <a:endParaRPr lang="ro-RO" dirty="0"/>
          </a:p>
          <a:p>
            <a:endParaRPr lang="ro-RO" dirty="0"/>
          </a:p>
          <a:p>
            <a:r>
              <a:rPr lang="ro-RO" dirty="0"/>
              <a:t>În prezent, creez rapoarte și scriu analize pentru companii, dar și pentru Ziarul Financiar.. În același timp mă preocupă și dezvoltarea de instrumente de livrare și vizualizare a informațiilor.</a:t>
            </a:r>
            <a:r>
              <a:rPr lang="en-US" dirty="0"/>
              <a:t>  </a:t>
            </a:r>
          </a:p>
          <a:p>
            <a:endParaRPr lang="en-US" dirty="0"/>
          </a:p>
          <a:p>
            <a:r>
              <a:rPr lang="en-US" dirty="0"/>
              <a:t>Mai </a:t>
            </a:r>
            <a:r>
              <a:rPr lang="en-US" dirty="0" err="1"/>
              <a:t>multe</a:t>
            </a:r>
            <a:r>
              <a:rPr lang="en-US" dirty="0"/>
              <a:t> </a:t>
            </a:r>
            <a:r>
              <a:rPr lang="en-US" dirty="0" err="1"/>
              <a:t>lucruri</a:t>
            </a:r>
            <a:r>
              <a:rPr lang="en-US" dirty="0"/>
              <a:t> </a:t>
            </a:r>
            <a:r>
              <a:rPr lang="en-US" dirty="0" err="1"/>
              <a:t>despre</a:t>
            </a:r>
            <a:r>
              <a:rPr lang="en-US" dirty="0"/>
              <a:t> mine </a:t>
            </a:r>
            <a:r>
              <a:rPr lang="en-US" dirty="0" err="1"/>
              <a:t>gasiti</a:t>
            </a:r>
            <a:r>
              <a:rPr lang="en-US" dirty="0"/>
              <a:t> pe LinkedIn, Facebook </a:t>
            </a:r>
            <a:r>
              <a:rPr lang="en-US" dirty="0" err="1"/>
              <a:t>si</a:t>
            </a:r>
            <a:r>
              <a:rPr lang="en-US" dirty="0"/>
              <a:t> </a:t>
            </a:r>
            <a:r>
              <a:rPr lang="en-US" dirty="0" err="1"/>
              <a:t>prin</a:t>
            </a:r>
            <a:r>
              <a:rPr lang="en-US" dirty="0"/>
              <a:t> </a:t>
            </a:r>
            <a:r>
              <a:rPr lang="en-US" dirty="0" err="1"/>
              <a:t>alte</a:t>
            </a:r>
            <a:r>
              <a:rPr lang="en-US" dirty="0"/>
              <a:t> </a:t>
            </a:r>
            <a:r>
              <a:rPr lang="en-US" dirty="0" err="1"/>
              <a:t>surse</a:t>
            </a:r>
            <a:r>
              <a:rPr lang="en-US" dirty="0"/>
              <a:t> </a:t>
            </a:r>
            <a:r>
              <a:rPr lang="en-US" dirty="0" err="1"/>
              <a:t>daca</a:t>
            </a:r>
            <a:r>
              <a:rPr lang="en-US" dirty="0"/>
              <a:t> </a:t>
            </a:r>
            <a:r>
              <a:rPr lang="en-US" dirty="0" err="1"/>
              <a:t>veti</a:t>
            </a:r>
            <a:r>
              <a:rPr lang="en-US" dirty="0"/>
              <a:t> fi </a:t>
            </a:r>
            <a:r>
              <a:rPr lang="en-US" dirty="0" err="1"/>
              <a:t>curiosi</a:t>
            </a:r>
            <a:r>
              <a:rPr lang="en-US" dirty="0"/>
              <a:t> </a:t>
            </a:r>
            <a:r>
              <a:rPr lang="en-US" dirty="0" err="1"/>
              <a:t>sa</a:t>
            </a:r>
            <a:r>
              <a:rPr lang="en-US" dirty="0"/>
              <a:t> </a:t>
            </a:r>
            <a:r>
              <a:rPr lang="en-US" dirty="0" err="1"/>
              <a:t>cautati</a:t>
            </a:r>
            <a:r>
              <a:rPr lang="en-US" dirty="0"/>
              <a:t> pe Google.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937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Haideți să vorbim puțin despre acest subiect care pentru mulți dintre voi nu este ușor de dezbătut.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27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 face o </a:t>
            </a:r>
            <a:r>
              <a:rPr lang="en-US" dirty="0" err="1"/>
              <a:t>firmă</a:t>
            </a:r>
            <a:r>
              <a:rPr lang="en-US" dirty="0"/>
              <a:t> de </a:t>
            </a:r>
            <a:r>
              <a:rPr lang="en-US" dirty="0" err="1"/>
              <a:t>contabilitate</a:t>
            </a:r>
            <a:r>
              <a:rPr lang="en-US" dirty="0"/>
              <a:t> din </a:t>
            </a:r>
            <a:r>
              <a:rPr lang="en-US" dirty="0" err="1"/>
              <a:t>România</a:t>
            </a:r>
            <a:r>
              <a:rPr lang="en-US" dirty="0"/>
              <a:t> </a:t>
            </a:r>
            <a:r>
              <a:rPr lang="en-US" dirty="0" err="1"/>
              <a:t>pentru</a:t>
            </a:r>
            <a:r>
              <a:rPr lang="en-US" dirty="0"/>
              <a:t> un </a:t>
            </a:r>
            <a:r>
              <a:rPr lang="en-US" dirty="0" err="1"/>
              <a:t>antreprenor</a:t>
            </a:r>
            <a:r>
              <a:rPr lang="en-US" dirty="0"/>
              <a:t>?</a:t>
            </a:r>
            <a:r>
              <a:rPr lang="ro-RO" dirty="0"/>
              <a:t> </a:t>
            </a:r>
            <a:r>
              <a:rPr lang="en-US" dirty="0" err="1"/>
              <a:t>Explică</a:t>
            </a:r>
            <a:r>
              <a:rPr lang="en-US" dirty="0"/>
              <a:t>-mi </a:t>
            </a:r>
            <a:r>
              <a:rPr lang="en-US" dirty="0" err="1"/>
              <a:t>în</a:t>
            </a:r>
            <a:r>
              <a:rPr lang="en-US" dirty="0"/>
              <a:t> </a:t>
            </a:r>
            <a:r>
              <a:rPr lang="en-US" dirty="0" err="1"/>
              <a:t>termeni</a:t>
            </a:r>
            <a:r>
              <a:rPr lang="en-US" dirty="0"/>
              <a:t> </a:t>
            </a:r>
            <a:r>
              <a:rPr lang="en-US" dirty="0" err="1"/>
              <a:t>foarte</a:t>
            </a:r>
            <a:r>
              <a:rPr lang="en-US" dirty="0"/>
              <a:t> </a:t>
            </a:r>
            <a:r>
              <a:rPr lang="en-US" dirty="0" err="1"/>
              <a:t>simplii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715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Asta cred eu că face o firmă de contabilitate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810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Stați o clipă și gândiți-vă la această întrebare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024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Din experiența de peste 20 de ani în lucrul cu antreprenorii, asta este concluzia pe care am tras-o</a:t>
            </a:r>
          </a:p>
          <a:p>
            <a:endParaRPr lang="ro-RO" dirty="0"/>
          </a:p>
          <a:p>
            <a:r>
              <a:rPr lang="ro-RO" dirty="0"/>
              <a:t>Sunteți de acord cu acest punct de vedere?</a:t>
            </a:r>
            <a:r>
              <a:rPr lang="en-US" dirty="0"/>
              <a:t> Sau v</a:t>
            </a:r>
            <a:r>
              <a:rPr lang="ro-RO" dirty="0"/>
              <a:t>ă</a:t>
            </a:r>
            <a:r>
              <a:rPr lang="en-US" dirty="0"/>
              <a:t> </a:t>
            </a:r>
            <a:r>
              <a:rPr lang="ro-RO" dirty="0" err="1"/>
              <a:t>șo</a:t>
            </a:r>
            <a:r>
              <a:rPr lang="en-US" dirty="0" err="1"/>
              <a:t>cheaz</a:t>
            </a:r>
            <a:r>
              <a:rPr lang="ro-RO" dirty="0"/>
              <a:t>ă</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071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De ce </a:t>
            </a:r>
            <a:r>
              <a:rPr lang="ro-RO" dirty="0" err="1"/>
              <a:t>credeti</a:t>
            </a:r>
            <a:r>
              <a:rPr lang="ro-RO" dirty="0"/>
              <a:t> ca spun acest lucru?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822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err="1"/>
              <a:t>Credeti</a:t>
            </a:r>
            <a:r>
              <a:rPr lang="ro-RO" dirty="0"/>
              <a:t> ca </a:t>
            </a:r>
            <a:r>
              <a:rPr lang="ro-RO" dirty="0" err="1"/>
              <a:t>ma</a:t>
            </a:r>
            <a:r>
              <a:rPr lang="ro-RO" dirty="0"/>
              <a:t> </a:t>
            </a:r>
            <a:r>
              <a:rPr lang="ro-RO" dirty="0" err="1"/>
              <a:t>insel</a:t>
            </a:r>
            <a:r>
              <a:rPr lang="ro-RO" dirty="0"/>
              <a:t> </a:t>
            </a:r>
            <a:r>
              <a:rPr lang="ro-RO" dirty="0" err="1"/>
              <a:t>cand</a:t>
            </a:r>
            <a:r>
              <a:rPr lang="ro-RO" dirty="0"/>
              <a:t> spun acest lucru?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847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Majoritatea antreprenorilor sunt </a:t>
            </a:r>
            <a:r>
              <a:rPr lang="ro-RO" dirty="0" err="1"/>
              <a:t>inteligenti</a:t>
            </a:r>
            <a:r>
              <a:rPr lang="ro-RO" dirty="0"/>
              <a:t>, cum pot sa nu </a:t>
            </a:r>
            <a:r>
              <a:rPr lang="ro-RO" dirty="0" err="1"/>
              <a:t>inteleaga</a:t>
            </a:r>
            <a:r>
              <a:rPr lang="ro-RO" dirty="0"/>
              <a:t> contabilitatea?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67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Ce este de făcut?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103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Vă voi spune ce facem noi într-o manieră automatizată, dar nu este unica soluție. Probabil, unii dintre voi faceți deja acest lucru într-un fel sau altul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49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Lucrez cu </a:t>
            </a:r>
            <a:r>
              <a:rPr lang="ro-RO" dirty="0" err="1"/>
              <a:t>informatii</a:t>
            </a:r>
            <a:r>
              <a:rPr lang="ro-RO" dirty="0"/>
              <a:t> contabile de mai bine de 20 de ani si </a:t>
            </a:r>
            <a:r>
              <a:rPr lang="ro-RO" dirty="0" err="1"/>
              <a:t>stiu</a:t>
            </a:r>
            <a:r>
              <a:rPr lang="ro-RO" dirty="0"/>
              <a:t> ca datele contabile, </a:t>
            </a:r>
            <a:r>
              <a:rPr lang="ro-RO" dirty="0" err="1"/>
              <a:t>asa</a:t>
            </a:r>
            <a:r>
              <a:rPr lang="ro-RO" dirty="0"/>
              <a:t> cum sunt raportate în </a:t>
            </a:r>
            <a:r>
              <a:rPr lang="ro-RO" dirty="0" err="1"/>
              <a:t>bilant</a:t>
            </a:r>
            <a:r>
              <a:rPr lang="ro-RO" dirty="0"/>
              <a:t> si furnizate de contabili au o valoare limitata pentru antreprenori si manageri, ba in unele cazuri chiar induc confuzii majore</a:t>
            </a:r>
            <a:r>
              <a:rPr lang="en-US" dirty="0"/>
              <a:t>.</a:t>
            </a:r>
          </a:p>
          <a:p>
            <a:endParaRPr lang="en-US" dirty="0"/>
          </a:p>
          <a:p>
            <a:r>
              <a:rPr lang="en-US" dirty="0"/>
              <a:t>Sunt astazi aici </a:t>
            </a:r>
            <a:r>
              <a:rPr lang="en-US" dirty="0" err="1"/>
              <a:t>pentru</a:t>
            </a:r>
            <a:r>
              <a:rPr lang="en-US" dirty="0"/>
              <a:t> a </a:t>
            </a:r>
            <a:r>
              <a:rPr lang="en-US" dirty="0" err="1"/>
              <a:t>va</a:t>
            </a:r>
            <a:r>
              <a:rPr lang="ro-RO" dirty="0"/>
              <a:t> prezenta pe de o parte lucruri extrem de interesante care reies din radiografia firmelor de contabilitate, dar si pentru a va expune</a:t>
            </a:r>
            <a:r>
              <a:rPr lang="en-US" dirty="0"/>
              <a:t> </a:t>
            </a:r>
            <a:r>
              <a:rPr lang="en-US" dirty="0" err="1"/>
              <a:t>perspectiva</a:t>
            </a:r>
            <a:r>
              <a:rPr lang="en-US" dirty="0"/>
              <a:t> </a:t>
            </a:r>
            <a:r>
              <a:rPr lang="en-US" dirty="0" err="1"/>
              <a:t>personala</a:t>
            </a:r>
            <a:r>
              <a:rPr lang="en-US" dirty="0"/>
              <a:t> </a:t>
            </a:r>
            <a:r>
              <a:rPr lang="en-US" dirty="0" err="1"/>
              <a:t>asupra</a:t>
            </a:r>
            <a:r>
              <a:rPr lang="en-US" dirty="0"/>
              <a:t> </a:t>
            </a:r>
            <a:r>
              <a:rPr lang="en-US" dirty="0" err="1"/>
              <a:t>modului</a:t>
            </a:r>
            <a:r>
              <a:rPr lang="en-US" dirty="0"/>
              <a:t> in care </a:t>
            </a:r>
            <a:r>
              <a:rPr lang="en-US" dirty="0" err="1"/>
              <a:t>putem</a:t>
            </a:r>
            <a:r>
              <a:rPr lang="en-US" dirty="0"/>
              <a:t> da</a:t>
            </a:r>
            <a:r>
              <a:rPr lang="ro-RO" dirty="0"/>
              <a:t> si mai multa</a:t>
            </a:r>
            <a:r>
              <a:rPr lang="en-US" dirty="0"/>
              <a:t> </a:t>
            </a:r>
            <a:r>
              <a:rPr lang="en-US" dirty="0" err="1"/>
              <a:t>valoare</a:t>
            </a:r>
            <a:r>
              <a:rPr lang="en-US" dirty="0"/>
              <a:t> </a:t>
            </a:r>
            <a:r>
              <a:rPr lang="en-US" dirty="0" err="1"/>
              <a:t>informatiilor</a:t>
            </a:r>
            <a:r>
              <a:rPr lang="en-US" dirty="0"/>
              <a:t> </a:t>
            </a:r>
            <a:r>
              <a:rPr lang="en-US" dirty="0" err="1"/>
              <a:t>contabile</a:t>
            </a:r>
            <a:r>
              <a:rPr lang="en-US" dirty="0"/>
              <a:t> </a:t>
            </a:r>
            <a:r>
              <a:rPr lang="en-US" dirty="0" err="1"/>
              <a:t>si</a:t>
            </a:r>
            <a:r>
              <a:rPr lang="en-US" dirty="0"/>
              <a:t> </a:t>
            </a:r>
            <a:r>
              <a:rPr lang="en-US" dirty="0" err="1"/>
              <a:t>modul</a:t>
            </a:r>
            <a:r>
              <a:rPr lang="en-US" dirty="0"/>
              <a:t> </a:t>
            </a:r>
            <a:r>
              <a:rPr lang="en-US" dirty="0" err="1"/>
              <a:t>practic</a:t>
            </a:r>
            <a:r>
              <a:rPr lang="en-US" dirty="0"/>
              <a:t> in care </a:t>
            </a:r>
            <a:r>
              <a:rPr lang="en-US" dirty="0" err="1"/>
              <a:t>noi</a:t>
            </a:r>
            <a:r>
              <a:rPr lang="en-US" dirty="0"/>
              <a:t> </a:t>
            </a:r>
            <a:r>
              <a:rPr lang="en-US" dirty="0" err="1"/>
              <a:t>facem</a:t>
            </a:r>
            <a:r>
              <a:rPr lang="en-US" dirty="0"/>
              <a:t> </a:t>
            </a:r>
            <a:r>
              <a:rPr lang="en-US" dirty="0" err="1"/>
              <a:t>acest</a:t>
            </a:r>
            <a:r>
              <a:rPr lang="en-US" dirty="0"/>
              <a:t> </a:t>
            </a:r>
            <a:r>
              <a:rPr lang="en-US" dirty="0" err="1"/>
              <a:t>lucru</a:t>
            </a:r>
            <a:r>
              <a:rPr lang="en-US" dirty="0"/>
              <a:t>.</a:t>
            </a:r>
            <a:endParaRPr lang="ro-RO" dirty="0"/>
          </a:p>
          <a:p>
            <a:endParaRPr lang="ro-RO" dirty="0"/>
          </a:p>
          <a:p>
            <a:r>
              <a:rPr lang="ro-RO" dirty="0"/>
              <a:t>Vreau să ating puțin și tipurile de rapoarte pe care firmele de conta le pot oferi clienților. Nu în ultimul rând vreau să vă spun ce merită și ce nu merită automatizat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58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Aceasta </a:t>
            </a:r>
            <a:r>
              <a:rPr lang="ro-RO" dirty="0" err="1"/>
              <a:t>intrebare</a:t>
            </a:r>
            <a:r>
              <a:rPr lang="ro-RO" dirty="0"/>
              <a:t> este pe buzele multor antreprenori, dar doar rareori este verbalizata.</a:t>
            </a:r>
            <a:r>
              <a:rPr lang="en-US" dirty="0"/>
              <a:t> </a:t>
            </a:r>
            <a:endParaRPr lang="ro-RO" dirty="0"/>
          </a:p>
          <a:p>
            <a:endParaRPr lang="ro-RO" dirty="0"/>
          </a:p>
          <a:p>
            <a:r>
              <a:rPr lang="en-US" dirty="0"/>
              <a:t>Si </a:t>
            </a:r>
            <a:r>
              <a:rPr lang="en-US" dirty="0" err="1"/>
              <a:t>foarte</a:t>
            </a:r>
            <a:r>
              <a:rPr lang="en-US" dirty="0"/>
              <a:t> </a:t>
            </a:r>
            <a:r>
              <a:rPr lang="ro-RO" dirty="0"/>
              <a:t>putini</a:t>
            </a:r>
            <a:r>
              <a:rPr lang="en-US" dirty="0"/>
              <a:t> </a:t>
            </a:r>
            <a:r>
              <a:rPr lang="en-US" dirty="0" err="1"/>
              <a:t>contabili</a:t>
            </a:r>
            <a:r>
              <a:rPr lang="en-US" dirty="0"/>
              <a:t> sunt </a:t>
            </a:r>
            <a:r>
              <a:rPr lang="en-US" dirty="0" err="1"/>
              <a:t>constienti</a:t>
            </a:r>
            <a:r>
              <a:rPr lang="en-US" dirty="0"/>
              <a:t> ca </a:t>
            </a:r>
            <a:r>
              <a:rPr lang="en-US" dirty="0" err="1"/>
              <a:t>munca</a:t>
            </a:r>
            <a:r>
              <a:rPr lang="en-US" dirty="0"/>
              <a:t> lor </a:t>
            </a:r>
            <a:r>
              <a:rPr lang="en-US" dirty="0" err="1"/>
              <a:t>este</a:t>
            </a:r>
            <a:r>
              <a:rPr lang="ro-RO" dirty="0"/>
              <a:t> mai</a:t>
            </a:r>
            <a:r>
              <a:rPr lang="en-US" dirty="0"/>
              <a:t> </a:t>
            </a:r>
            <a:r>
              <a:rPr lang="en-US" dirty="0" err="1"/>
              <a:t>utila</a:t>
            </a:r>
            <a:r>
              <a:rPr lang="en-US" dirty="0"/>
              <a:t> </a:t>
            </a:r>
            <a:r>
              <a:rPr lang="en-US" dirty="0" err="1"/>
              <a:t>fiscului</a:t>
            </a:r>
            <a:r>
              <a:rPr lang="en-US" dirty="0"/>
              <a:t> decat </a:t>
            </a:r>
            <a:r>
              <a:rPr lang="en-US" dirty="0" err="1"/>
              <a:t>antreprenorului</a:t>
            </a:r>
            <a:r>
              <a:rPr lang="en-US" dirty="0"/>
              <a:t> care ii </a:t>
            </a:r>
            <a:r>
              <a:rPr lang="en-US" dirty="0" err="1"/>
              <a:t>plateste</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745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Acum, h</a:t>
            </a:r>
            <a:r>
              <a:rPr lang="en-US" dirty="0"/>
              <a:t>aide</a:t>
            </a:r>
            <a:r>
              <a:rPr lang="ro-RO" dirty="0"/>
              <a:t>ț</a:t>
            </a:r>
            <a:r>
              <a:rPr lang="en-US" dirty="0" err="1"/>
              <a:t>i</a:t>
            </a:r>
            <a:r>
              <a:rPr lang="en-US" dirty="0"/>
              <a:t> s</a:t>
            </a:r>
            <a:r>
              <a:rPr lang="ro-RO" dirty="0"/>
              <a:t>ă</a:t>
            </a:r>
            <a:r>
              <a:rPr lang="en-US" dirty="0"/>
              <a:t> </a:t>
            </a:r>
            <a:r>
              <a:rPr lang="ro-RO" dirty="0"/>
              <a:t>intrăm in zona</a:t>
            </a:r>
            <a:r>
              <a:rPr lang="en-US" dirty="0"/>
              <a:t> </a:t>
            </a:r>
            <a:r>
              <a:rPr lang="en-US" dirty="0" err="1"/>
              <a:t>practic</a:t>
            </a:r>
            <a:r>
              <a:rPr lang="ro-RO" dirty="0"/>
              <a:t>ă</a:t>
            </a:r>
            <a:r>
              <a:rPr lang="en-US" dirty="0"/>
              <a:t> – Cum </a:t>
            </a:r>
            <a:r>
              <a:rPr lang="ro-RO" dirty="0" err="1"/>
              <a:t>îș</a:t>
            </a:r>
            <a:r>
              <a:rPr lang="en-US" dirty="0" err="1"/>
              <a:t>i</a:t>
            </a:r>
            <a:r>
              <a:rPr lang="en-US" dirty="0"/>
              <a:t> </a:t>
            </a:r>
            <a:r>
              <a:rPr lang="en-US" dirty="0" err="1"/>
              <a:t>monitorizeaz</a:t>
            </a:r>
            <a:r>
              <a:rPr lang="ro-RO" dirty="0"/>
              <a:t>ă</a:t>
            </a:r>
            <a:r>
              <a:rPr lang="en-US" dirty="0"/>
              <a:t> </a:t>
            </a:r>
            <a:r>
              <a:rPr lang="en-US" dirty="0" err="1"/>
              <a:t>antreprenorii</a:t>
            </a:r>
            <a:r>
              <a:rPr lang="en-US" dirty="0"/>
              <a:t> </a:t>
            </a:r>
            <a:r>
              <a:rPr lang="ro-RO" dirty="0"/>
              <a:t>ș</a:t>
            </a:r>
            <a:r>
              <a:rPr lang="en-US" dirty="0" err="1"/>
              <a:t>i</a:t>
            </a:r>
            <a:r>
              <a:rPr lang="en-US" dirty="0"/>
              <a:t> </a:t>
            </a:r>
            <a:r>
              <a:rPr lang="en-US" dirty="0" err="1"/>
              <a:t>managerii</a:t>
            </a:r>
            <a:r>
              <a:rPr lang="en-US" dirty="0"/>
              <a:t> </a:t>
            </a:r>
            <a:r>
              <a:rPr lang="en-US" dirty="0" err="1"/>
              <a:t>afacerile</a:t>
            </a:r>
            <a:r>
              <a:rPr lang="en-US" dirty="0"/>
              <a:t>?</a:t>
            </a:r>
          </a:p>
          <a:p>
            <a:endParaRPr lang="en-US" dirty="0"/>
          </a:p>
          <a:p>
            <a:r>
              <a:rPr lang="en-US" dirty="0" err="1"/>
              <a:t>Pentru</a:t>
            </a:r>
            <a:r>
              <a:rPr lang="en-US" dirty="0"/>
              <a:t> </a:t>
            </a:r>
            <a:r>
              <a:rPr lang="en-US" dirty="0" err="1"/>
              <a:t>majoritatea</a:t>
            </a:r>
            <a:r>
              <a:rPr lang="en-US" dirty="0"/>
              <a:t> </a:t>
            </a:r>
            <a:r>
              <a:rPr lang="en-US" dirty="0" err="1"/>
              <a:t>antreprenorilor</a:t>
            </a:r>
            <a:r>
              <a:rPr lang="en-US" dirty="0"/>
              <a:t> </a:t>
            </a:r>
            <a:r>
              <a:rPr lang="ro-RO" dirty="0"/>
              <a:t>ș</a:t>
            </a:r>
            <a:r>
              <a:rPr lang="en-US" dirty="0" err="1"/>
              <a:t>i</a:t>
            </a:r>
            <a:r>
              <a:rPr lang="en-US" dirty="0"/>
              <a:t> </a:t>
            </a:r>
            <a:r>
              <a:rPr lang="en-US" dirty="0" err="1"/>
              <a:t>managerilor</a:t>
            </a:r>
            <a:r>
              <a:rPr lang="en-US" dirty="0"/>
              <a:t>, balanta de </a:t>
            </a:r>
            <a:r>
              <a:rPr lang="en-US" dirty="0" err="1"/>
              <a:t>verificare</a:t>
            </a:r>
            <a:r>
              <a:rPr lang="en-US" dirty="0"/>
              <a:t> </a:t>
            </a:r>
            <a:r>
              <a:rPr lang="en-US" dirty="0" err="1"/>
              <a:t>contabil</a:t>
            </a:r>
            <a:r>
              <a:rPr lang="ro-RO" dirty="0"/>
              <a:t>ă</a:t>
            </a:r>
            <a:r>
              <a:rPr lang="en-US" dirty="0"/>
              <a:t> </a:t>
            </a:r>
            <a:r>
              <a:rPr lang="en-US" dirty="0" err="1"/>
              <a:t>este</a:t>
            </a:r>
            <a:r>
              <a:rPr lang="en-US" dirty="0"/>
              <a:t> </a:t>
            </a:r>
            <a:r>
              <a:rPr lang="en-US" dirty="0" err="1"/>
              <a:t>principalul</a:t>
            </a:r>
            <a:r>
              <a:rPr lang="en-US" dirty="0"/>
              <a:t> instrument de </a:t>
            </a:r>
            <a:r>
              <a:rPr lang="en-US" dirty="0" err="1"/>
              <a:t>cunoa</a:t>
            </a:r>
            <a:r>
              <a:rPr lang="ro-RO" dirty="0"/>
              <a:t>ș</a:t>
            </a:r>
            <a:r>
              <a:rPr lang="en-US" dirty="0" err="1"/>
              <a:t>tere</a:t>
            </a:r>
            <a:r>
              <a:rPr lang="en-US" dirty="0"/>
              <a:t> a </a:t>
            </a:r>
            <a:r>
              <a:rPr lang="en-US" dirty="0" err="1"/>
              <a:t>evolu</a:t>
            </a:r>
            <a:r>
              <a:rPr lang="ro-RO" dirty="0"/>
              <a:t>ți</a:t>
            </a:r>
            <a:r>
              <a:rPr lang="en-US" dirty="0" err="1"/>
              <a:t>ei</a:t>
            </a:r>
            <a:r>
              <a:rPr lang="en-US" dirty="0"/>
              <a:t> </a:t>
            </a:r>
            <a:r>
              <a:rPr lang="en-US" dirty="0" err="1"/>
              <a:t>afacerii</a:t>
            </a:r>
            <a:r>
              <a:rPr lang="en-US" dirty="0"/>
              <a:t> </a:t>
            </a:r>
            <a:r>
              <a:rPr lang="ro-RO" dirty="0"/>
              <a:t>ș</a:t>
            </a:r>
            <a:r>
              <a:rPr lang="en-US" dirty="0" err="1"/>
              <a:t>i</a:t>
            </a:r>
            <a:r>
              <a:rPr lang="en-US" dirty="0"/>
              <a:t> de </a:t>
            </a:r>
            <a:r>
              <a:rPr lang="en-US" dirty="0" err="1"/>
              <a:t>luare</a:t>
            </a:r>
            <a:r>
              <a:rPr lang="en-US" dirty="0"/>
              <a:t> a </a:t>
            </a:r>
            <a:r>
              <a:rPr lang="en-US" dirty="0" err="1"/>
              <a:t>deciziilor</a:t>
            </a:r>
            <a:r>
              <a:rPr lang="en-US" dirty="0"/>
              <a:t> </a:t>
            </a:r>
            <a:r>
              <a:rPr lang="en-US" dirty="0" err="1"/>
              <a:t>manageriale</a:t>
            </a:r>
            <a:r>
              <a:rPr lang="en-US" dirty="0"/>
              <a:t>.</a:t>
            </a:r>
          </a:p>
          <a:p>
            <a:endParaRPr lang="en-US" dirty="0"/>
          </a:p>
          <a:p>
            <a:r>
              <a:rPr lang="en-US" dirty="0"/>
              <a:t>Care </a:t>
            </a:r>
            <a:r>
              <a:rPr lang="en-US" dirty="0" err="1"/>
              <a:t>credeti</a:t>
            </a:r>
            <a:r>
              <a:rPr lang="en-US" dirty="0"/>
              <a:t> c</a:t>
            </a:r>
            <a:r>
              <a:rPr lang="ro-RO" dirty="0"/>
              <a:t>ă</a:t>
            </a:r>
            <a:r>
              <a:rPr lang="en-US" dirty="0"/>
              <a:t> sunt </a:t>
            </a:r>
            <a:r>
              <a:rPr lang="en-US" dirty="0" err="1"/>
              <a:t>problemele</a:t>
            </a:r>
            <a:r>
              <a:rPr lang="en-US" dirty="0"/>
              <a:t> </a:t>
            </a:r>
            <a:r>
              <a:rPr lang="en-US" dirty="0" err="1"/>
              <a:t>pentru</a:t>
            </a:r>
            <a:r>
              <a:rPr lang="en-US" dirty="0"/>
              <a:t> </a:t>
            </a:r>
            <a:r>
              <a:rPr lang="en-US" dirty="0" err="1"/>
              <a:t>antreprenori</a:t>
            </a:r>
            <a:r>
              <a:rPr lang="en-US" dirty="0"/>
              <a:t> c</a:t>
            </a:r>
            <a:r>
              <a:rPr lang="ro-RO" dirty="0"/>
              <a:t>â</a:t>
            </a:r>
            <a:r>
              <a:rPr lang="en-US" dirty="0" err="1"/>
              <a:t>nd</a:t>
            </a:r>
            <a:r>
              <a:rPr lang="en-US" dirty="0"/>
              <a:t> </a:t>
            </a:r>
            <a:r>
              <a:rPr lang="en-US" dirty="0" err="1"/>
              <a:t>utilizeaz</a:t>
            </a:r>
            <a:r>
              <a:rPr lang="ro-RO" dirty="0"/>
              <a:t>ă</a:t>
            </a:r>
            <a:r>
              <a:rPr lang="en-US" dirty="0"/>
              <a:t> balanta de </a:t>
            </a:r>
            <a:r>
              <a:rPr lang="en-US" dirty="0" err="1"/>
              <a:t>verificare</a:t>
            </a:r>
            <a:r>
              <a:rPr lang="en-US" dirty="0"/>
              <a:t> ca </a:t>
            </a:r>
            <a:r>
              <a:rPr lang="en-US" dirty="0" err="1"/>
              <a:t>sursa</a:t>
            </a:r>
            <a:r>
              <a:rPr lang="en-US" dirty="0"/>
              <a:t> de informatii?</a:t>
            </a:r>
          </a:p>
          <a:p>
            <a:endParaRPr lang="en-US" dirty="0"/>
          </a:p>
          <a:p>
            <a:r>
              <a:rPr lang="en-US" dirty="0" err="1"/>
              <a:t>Problema</a:t>
            </a:r>
            <a:r>
              <a:rPr lang="en-US" dirty="0"/>
              <a:t> cu balanta de </a:t>
            </a:r>
            <a:r>
              <a:rPr lang="en-US" dirty="0" err="1"/>
              <a:t>verificare</a:t>
            </a:r>
            <a:r>
              <a:rPr lang="en-US" dirty="0"/>
              <a:t> </a:t>
            </a:r>
            <a:r>
              <a:rPr lang="en-US" dirty="0" err="1"/>
              <a:t>este</a:t>
            </a:r>
            <a:r>
              <a:rPr lang="en-US" dirty="0"/>
              <a:t> ca </a:t>
            </a:r>
            <a:r>
              <a:rPr lang="en-US" dirty="0" err="1"/>
              <a:t>prezinta</a:t>
            </a:r>
            <a:r>
              <a:rPr lang="en-US" dirty="0"/>
              <a:t> </a:t>
            </a:r>
            <a:r>
              <a:rPr lang="en-US" dirty="0" err="1"/>
              <a:t>doar</a:t>
            </a:r>
            <a:r>
              <a:rPr lang="en-US" dirty="0"/>
              <a:t> </a:t>
            </a:r>
            <a:r>
              <a:rPr lang="en-US" dirty="0" err="1"/>
              <a:t>soldurile</a:t>
            </a:r>
            <a:r>
              <a:rPr lang="en-US" dirty="0"/>
              <a:t> finale la sfarsitul </a:t>
            </a:r>
            <a:r>
              <a:rPr lang="en-US" dirty="0" err="1"/>
              <a:t>perioadei</a:t>
            </a:r>
            <a:r>
              <a:rPr lang="en-US" dirty="0"/>
              <a:t> </a:t>
            </a:r>
            <a:r>
              <a:rPr lang="en-US" dirty="0" err="1"/>
              <a:t>analizate</a:t>
            </a:r>
            <a:r>
              <a:rPr lang="en-US" dirty="0"/>
              <a:t> </a:t>
            </a:r>
            <a:r>
              <a:rPr lang="en-US" dirty="0" err="1"/>
              <a:t>si</a:t>
            </a:r>
            <a:r>
              <a:rPr lang="en-US" dirty="0"/>
              <a:t> </a:t>
            </a:r>
            <a:r>
              <a:rPr lang="en-US" dirty="0" err="1"/>
              <a:t>rulajele</a:t>
            </a:r>
            <a:r>
              <a:rPr lang="en-US" dirty="0"/>
              <a:t> </a:t>
            </a:r>
            <a:r>
              <a:rPr lang="en-US" dirty="0" err="1"/>
              <a:t>lunii</a:t>
            </a:r>
            <a:r>
              <a:rPr lang="en-US" dirty="0"/>
              <a:t> </a:t>
            </a:r>
            <a:r>
              <a:rPr lang="en-US" dirty="0" err="1"/>
              <a:t>curente</a:t>
            </a:r>
            <a:r>
              <a:rPr lang="en-US" dirty="0"/>
              <a:t> </a:t>
            </a:r>
            <a:r>
              <a:rPr lang="en-US" dirty="0" err="1"/>
              <a:t>sau</a:t>
            </a:r>
            <a:r>
              <a:rPr lang="en-US" dirty="0"/>
              <a:t> cumulate </a:t>
            </a:r>
            <a:r>
              <a:rPr lang="en-US" dirty="0" err="1"/>
              <a:t>pentru</a:t>
            </a:r>
            <a:r>
              <a:rPr lang="en-US" dirty="0"/>
              <a:t> </a:t>
            </a:r>
            <a:r>
              <a:rPr lang="en-US" dirty="0" err="1"/>
              <a:t>toata</a:t>
            </a:r>
            <a:r>
              <a:rPr lang="en-US" dirty="0"/>
              <a:t> </a:t>
            </a:r>
            <a:r>
              <a:rPr lang="en-US" dirty="0" err="1"/>
              <a:t>perioada</a:t>
            </a:r>
            <a:r>
              <a:rPr lang="en-US" dirty="0"/>
              <a:t>, </a:t>
            </a:r>
            <a:r>
              <a:rPr lang="en-US" dirty="0" err="1"/>
              <a:t>iar</a:t>
            </a:r>
            <a:r>
              <a:rPr lang="en-US" dirty="0"/>
              <a:t> </a:t>
            </a:r>
            <a:r>
              <a:rPr lang="en-US" dirty="0" err="1"/>
              <a:t>pentru</a:t>
            </a:r>
            <a:r>
              <a:rPr lang="en-US" dirty="0"/>
              <a:t> a </a:t>
            </a:r>
            <a:r>
              <a:rPr lang="en-US" dirty="0" err="1"/>
              <a:t>trage</a:t>
            </a:r>
            <a:r>
              <a:rPr lang="en-US" dirty="0"/>
              <a:t> o </a:t>
            </a:r>
            <a:r>
              <a:rPr lang="en-US" dirty="0" err="1"/>
              <a:t>concluzie</a:t>
            </a:r>
            <a:r>
              <a:rPr lang="en-US" dirty="0"/>
              <a:t> </a:t>
            </a:r>
            <a:r>
              <a:rPr lang="en-US" dirty="0" err="1"/>
              <a:t>trebuie</a:t>
            </a:r>
            <a:r>
              <a:rPr lang="en-US" dirty="0"/>
              <a:t> </a:t>
            </a:r>
            <a:r>
              <a:rPr lang="en-US" dirty="0" err="1"/>
              <a:t>preluate</a:t>
            </a:r>
            <a:r>
              <a:rPr lang="en-US" dirty="0"/>
              <a:t> date din </a:t>
            </a:r>
            <a:r>
              <a:rPr lang="en-US" dirty="0" err="1"/>
              <a:t>mai</a:t>
            </a:r>
            <a:r>
              <a:rPr lang="en-US" dirty="0"/>
              <a:t> </a:t>
            </a:r>
            <a:r>
              <a:rPr lang="en-US" dirty="0" err="1"/>
              <a:t>multe</a:t>
            </a:r>
            <a:r>
              <a:rPr lang="en-US" dirty="0"/>
              <a:t> </a:t>
            </a:r>
            <a:r>
              <a:rPr lang="en-US" dirty="0" err="1"/>
              <a:t>balante</a:t>
            </a:r>
            <a:r>
              <a:rPr lang="en-US" dirty="0"/>
              <a:t> de </a:t>
            </a:r>
            <a:r>
              <a:rPr lang="en-US" dirty="0" err="1"/>
              <a:t>verificare</a:t>
            </a:r>
            <a:r>
              <a:rPr lang="en-US" dirty="0"/>
              <a:t> </a:t>
            </a:r>
            <a:r>
              <a:rPr lang="en-US" dirty="0" err="1"/>
              <a:t>si</a:t>
            </a:r>
            <a:r>
              <a:rPr lang="en-US" dirty="0"/>
              <a:t> </a:t>
            </a:r>
            <a:r>
              <a:rPr lang="en-US" dirty="0" err="1"/>
              <a:t>comparate</a:t>
            </a:r>
            <a:r>
              <a:rPr lang="en-US" dirty="0"/>
              <a:t>. De </a:t>
            </a:r>
            <a:r>
              <a:rPr lang="en-US" dirty="0" err="1"/>
              <a:t>asemenea</a:t>
            </a:r>
            <a:r>
              <a:rPr lang="en-US" dirty="0"/>
              <a:t>, balanta de </a:t>
            </a:r>
            <a:r>
              <a:rPr lang="en-US" dirty="0" err="1"/>
              <a:t>verificare</a:t>
            </a:r>
            <a:r>
              <a:rPr lang="en-US" dirty="0"/>
              <a:t> </a:t>
            </a:r>
            <a:r>
              <a:rPr lang="en-US" dirty="0" err="1"/>
              <a:t>comaseaza</a:t>
            </a:r>
            <a:r>
              <a:rPr lang="en-US" dirty="0"/>
              <a:t> o </a:t>
            </a:r>
            <a:r>
              <a:rPr lang="en-US" dirty="0" err="1"/>
              <a:t>multime</a:t>
            </a:r>
            <a:r>
              <a:rPr lang="en-US" dirty="0"/>
              <a:t> de </a:t>
            </a:r>
            <a:r>
              <a:rPr lang="en-US" dirty="0" err="1"/>
              <a:t>tranzactii</a:t>
            </a:r>
            <a:r>
              <a:rPr lang="en-US" dirty="0"/>
              <a:t> </a:t>
            </a:r>
            <a:r>
              <a:rPr lang="en-US" dirty="0" err="1"/>
              <a:t>contabile</a:t>
            </a:r>
            <a:r>
              <a:rPr lang="en-US" dirty="0"/>
              <a:t> al </a:t>
            </a:r>
            <a:r>
              <a:rPr lang="en-US" dirty="0" err="1"/>
              <a:t>caror</a:t>
            </a:r>
            <a:r>
              <a:rPr lang="en-US" dirty="0"/>
              <a:t> impact individual </a:t>
            </a:r>
            <a:r>
              <a:rPr lang="en-US" dirty="0" err="1"/>
              <a:t>este</a:t>
            </a:r>
            <a:r>
              <a:rPr lang="en-US" dirty="0"/>
              <a:t> </a:t>
            </a:r>
            <a:r>
              <a:rPr lang="en-US" dirty="0" err="1"/>
              <a:t>greu</a:t>
            </a:r>
            <a:r>
              <a:rPr lang="en-US" dirty="0"/>
              <a:t> de inteles </a:t>
            </a:r>
            <a:r>
              <a:rPr lang="en-US" dirty="0" err="1"/>
              <a:t>si</a:t>
            </a:r>
            <a:r>
              <a:rPr lang="en-US" dirty="0"/>
              <a:t> </a:t>
            </a:r>
            <a:r>
              <a:rPr lang="en-US" dirty="0" err="1"/>
              <a:t>imposibil</a:t>
            </a:r>
            <a:r>
              <a:rPr lang="en-US" dirty="0"/>
              <a:t> de </a:t>
            </a:r>
            <a:r>
              <a:rPr lang="en-US" dirty="0" err="1"/>
              <a:t>aflat</a:t>
            </a:r>
            <a:r>
              <a:rPr lang="en-US" dirty="0"/>
              <a:t> din balanta de </a:t>
            </a:r>
            <a:r>
              <a:rPr lang="en-US" dirty="0" err="1"/>
              <a:t>verificare</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900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Noi </a:t>
            </a:r>
            <a:r>
              <a:rPr lang="en-US" dirty="0" err="1"/>
              <a:t>propunem</a:t>
            </a:r>
            <a:r>
              <a:rPr lang="en-US" dirty="0"/>
              <a:t> un </a:t>
            </a:r>
            <a:r>
              <a:rPr lang="en-US" dirty="0" err="1"/>
              <a:t>proces</a:t>
            </a:r>
            <a:r>
              <a:rPr lang="en-US" dirty="0"/>
              <a:t> </a:t>
            </a:r>
            <a:r>
              <a:rPr lang="en-US" dirty="0" err="1"/>
              <a:t>prin</a:t>
            </a:r>
            <a:r>
              <a:rPr lang="en-US" dirty="0"/>
              <a:t> care </a:t>
            </a:r>
            <a:r>
              <a:rPr lang="en-US" dirty="0" err="1"/>
              <a:t>datele</a:t>
            </a:r>
            <a:r>
              <a:rPr lang="en-US" dirty="0"/>
              <a:t> din </a:t>
            </a:r>
            <a:r>
              <a:rPr lang="en-US" dirty="0" err="1"/>
              <a:t>contabilitate</a:t>
            </a:r>
            <a:r>
              <a:rPr lang="en-US" dirty="0"/>
              <a:t> sunt </a:t>
            </a:r>
            <a:r>
              <a:rPr lang="en-US" dirty="0" err="1"/>
              <a:t>introduse</a:t>
            </a:r>
            <a:r>
              <a:rPr lang="en-US" dirty="0"/>
              <a:t> intr-un </a:t>
            </a:r>
            <a:r>
              <a:rPr lang="en-US" dirty="0" err="1"/>
              <a:t>proces</a:t>
            </a:r>
            <a:r>
              <a:rPr lang="en-US" dirty="0"/>
              <a:t> </a:t>
            </a:r>
            <a:r>
              <a:rPr lang="en-US" dirty="0" err="1"/>
              <a:t>automatizat</a:t>
            </a:r>
            <a:r>
              <a:rPr lang="en-US" dirty="0"/>
              <a:t> care le </a:t>
            </a:r>
            <a:r>
              <a:rPr lang="en-US" dirty="0" err="1"/>
              <a:t>transforma</a:t>
            </a:r>
            <a:r>
              <a:rPr lang="en-US" dirty="0"/>
              <a:t> in informatii utile.</a:t>
            </a:r>
          </a:p>
          <a:p>
            <a:endParaRPr lang="en-US" dirty="0"/>
          </a:p>
          <a:p>
            <a:r>
              <a:rPr lang="en-US" dirty="0"/>
              <a:t>De </a:t>
            </a:r>
            <a:r>
              <a:rPr lang="en-US" dirty="0" err="1"/>
              <a:t>exemplu</a:t>
            </a:r>
            <a:r>
              <a:rPr lang="en-US" dirty="0"/>
              <a:t>, </a:t>
            </a:r>
            <a:r>
              <a:rPr lang="en-US" dirty="0" err="1"/>
              <a:t>soldurile</a:t>
            </a:r>
            <a:r>
              <a:rPr lang="en-US" dirty="0"/>
              <a:t> </a:t>
            </a:r>
            <a:r>
              <a:rPr lang="en-US" dirty="0" err="1"/>
              <a:t>tuturor</a:t>
            </a:r>
            <a:r>
              <a:rPr lang="en-US" dirty="0"/>
              <a:t> </a:t>
            </a:r>
            <a:r>
              <a:rPr lang="en-US" dirty="0" err="1"/>
              <a:t>lunilor</a:t>
            </a:r>
            <a:r>
              <a:rPr lang="en-US" dirty="0"/>
              <a:t> </a:t>
            </a:r>
            <a:r>
              <a:rPr lang="en-US" dirty="0" err="1"/>
              <a:t>dintr</a:t>
            </a:r>
            <a:r>
              <a:rPr lang="en-US" dirty="0"/>
              <a:t>-un an pot fi </a:t>
            </a:r>
            <a:r>
              <a:rPr lang="en-US" dirty="0" err="1"/>
              <a:t>listate</a:t>
            </a:r>
            <a:r>
              <a:rPr lang="en-US" dirty="0"/>
              <a:t> intr-o </a:t>
            </a:r>
            <a:r>
              <a:rPr lang="en-US" dirty="0" err="1"/>
              <a:t>singura</a:t>
            </a:r>
            <a:r>
              <a:rPr lang="en-US" dirty="0"/>
              <a:t> </a:t>
            </a:r>
            <a:r>
              <a:rPr lang="en-US" dirty="0" err="1"/>
              <a:t>pagina</a:t>
            </a:r>
            <a:r>
              <a:rPr lang="en-US" dirty="0"/>
              <a:t> </a:t>
            </a:r>
            <a:r>
              <a:rPr lang="en-US" dirty="0" err="1"/>
              <a:t>si</a:t>
            </a:r>
            <a:r>
              <a:rPr lang="en-US" dirty="0"/>
              <a:t> pot fi filtrate </a:t>
            </a:r>
            <a:r>
              <a:rPr lang="en-US" dirty="0" err="1"/>
              <a:t>pentru</a:t>
            </a:r>
            <a:r>
              <a:rPr lang="en-US" dirty="0"/>
              <a:t> a se </a:t>
            </a:r>
            <a:r>
              <a:rPr lang="en-US" dirty="0" err="1"/>
              <a:t>afisa</a:t>
            </a:r>
            <a:r>
              <a:rPr lang="en-US" dirty="0"/>
              <a:t> </a:t>
            </a:r>
            <a:r>
              <a:rPr lang="en-US" dirty="0" err="1"/>
              <a:t>doar</a:t>
            </a:r>
            <a:r>
              <a:rPr lang="en-US" dirty="0"/>
              <a:t> informatiile </a:t>
            </a:r>
            <a:r>
              <a:rPr lang="en-US" dirty="0" err="1"/>
              <a:t>cautate</a:t>
            </a:r>
            <a:r>
              <a:rPr lang="en-US" dirty="0"/>
              <a:t>.</a:t>
            </a:r>
          </a:p>
          <a:p>
            <a:endParaRPr lang="en-US" dirty="0"/>
          </a:p>
          <a:p>
            <a:r>
              <a:rPr lang="en-US" dirty="0"/>
              <a:t>Dar </a:t>
            </a:r>
            <a:r>
              <a:rPr lang="en-US" dirty="0" err="1"/>
              <a:t>si</a:t>
            </a:r>
            <a:r>
              <a:rPr lang="en-US" dirty="0"/>
              <a:t> </a:t>
            </a:r>
            <a:r>
              <a:rPr lang="en-US" dirty="0" err="1"/>
              <a:t>acest</a:t>
            </a:r>
            <a:r>
              <a:rPr lang="en-US" dirty="0"/>
              <a:t> mod de </a:t>
            </a:r>
            <a:r>
              <a:rPr lang="en-US" dirty="0" err="1"/>
              <a:t>prezentare</a:t>
            </a:r>
            <a:r>
              <a:rPr lang="en-US" dirty="0"/>
              <a:t> a </a:t>
            </a:r>
            <a:r>
              <a:rPr lang="en-US" dirty="0" err="1"/>
              <a:t>datelor</a:t>
            </a:r>
            <a:r>
              <a:rPr lang="en-US" dirty="0"/>
              <a:t> </a:t>
            </a:r>
            <a:r>
              <a:rPr lang="en-US" dirty="0" err="1"/>
              <a:t>contabile</a:t>
            </a:r>
            <a:r>
              <a:rPr lang="en-US" dirty="0"/>
              <a:t> </a:t>
            </a:r>
            <a:r>
              <a:rPr lang="en-US" dirty="0" err="1"/>
              <a:t>prezinta</a:t>
            </a:r>
            <a:r>
              <a:rPr lang="en-US" dirty="0"/>
              <a:t> o </a:t>
            </a:r>
            <a:r>
              <a:rPr lang="en-US" dirty="0" err="1"/>
              <a:t>limitare</a:t>
            </a:r>
            <a:r>
              <a:rPr lang="en-US" dirty="0"/>
              <a:t>, </a:t>
            </a:r>
            <a:r>
              <a:rPr lang="en-US" dirty="0" err="1"/>
              <a:t>si</a:t>
            </a:r>
            <a:r>
              <a:rPr lang="en-US" dirty="0"/>
              <a:t> </a:t>
            </a:r>
            <a:r>
              <a:rPr lang="en-US" dirty="0" err="1"/>
              <a:t>anume</a:t>
            </a:r>
            <a:r>
              <a:rPr lang="en-US" dirty="0"/>
              <a:t> </a:t>
            </a:r>
            <a:r>
              <a:rPr lang="en-US" dirty="0" err="1"/>
              <a:t>dintr</a:t>
            </a:r>
            <a:r>
              <a:rPr lang="en-US" dirty="0"/>
              <a:t>-un </a:t>
            </a:r>
            <a:r>
              <a:rPr lang="en-US" dirty="0" err="1"/>
              <a:t>asemenea</a:t>
            </a:r>
            <a:r>
              <a:rPr lang="en-US" dirty="0"/>
              <a:t> </a:t>
            </a:r>
            <a:r>
              <a:rPr lang="en-US" dirty="0" err="1"/>
              <a:t>tabel</a:t>
            </a:r>
            <a:r>
              <a:rPr lang="en-US" dirty="0"/>
              <a:t> nu se </a:t>
            </a:r>
            <a:r>
              <a:rPr lang="en-US" dirty="0" err="1"/>
              <a:t>poate</a:t>
            </a:r>
            <a:r>
              <a:rPr lang="en-US" dirty="0"/>
              <a:t> </a:t>
            </a:r>
            <a:r>
              <a:rPr lang="en-US" dirty="0" err="1"/>
              <a:t>percepe</a:t>
            </a:r>
            <a:r>
              <a:rPr lang="en-US" dirty="0"/>
              <a:t> cu </a:t>
            </a:r>
            <a:r>
              <a:rPr lang="en-US" dirty="0" err="1"/>
              <a:t>usurinta</a:t>
            </a:r>
            <a:r>
              <a:rPr lang="en-US" dirty="0"/>
              <a:t> </a:t>
            </a:r>
            <a:r>
              <a:rPr lang="en-US" dirty="0" err="1"/>
              <a:t>tendinta</a:t>
            </a:r>
            <a:r>
              <a:rPr lang="en-US" dirty="0"/>
              <a:t> pe care o </a:t>
            </a:r>
            <a:r>
              <a:rPr lang="en-US" dirty="0" err="1"/>
              <a:t>inregistreaza</a:t>
            </a:r>
            <a:r>
              <a:rPr lang="en-US" dirty="0"/>
              <a:t> </a:t>
            </a:r>
            <a:r>
              <a:rPr lang="en-US" dirty="0" err="1"/>
              <a:t>anumite</a:t>
            </a:r>
            <a:r>
              <a:rPr lang="en-US" dirty="0"/>
              <a:t> </a:t>
            </a:r>
            <a:r>
              <a:rPr lang="en-US" dirty="0" err="1"/>
              <a:t>aspecte</a:t>
            </a:r>
            <a:r>
              <a:rPr lang="en-US" dirty="0"/>
              <a:t> din </a:t>
            </a:r>
            <a:r>
              <a:rPr lang="en-US" dirty="0" err="1"/>
              <a:t>activitatea</a:t>
            </a:r>
            <a:r>
              <a:rPr lang="en-US" dirty="0"/>
              <a:t> </a:t>
            </a:r>
            <a:r>
              <a:rPr lang="en-US" dirty="0" err="1"/>
              <a:t>desfasurata</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578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aceasta</a:t>
            </a:r>
            <a:r>
              <a:rPr lang="en-US" dirty="0"/>
              <a:t> </a:t>
            </a:r>
            <a:r>
              <a:rPr lang="en-US" dirty="0" err="1"/>
              <a:t>situatie</a:t>
            </a:r>
            <a:r>
              <a:rPr lang="en-US" dirty="0"/>
              <a:t>, pasul </a:t>
            </a:r>
            <a:r>
              <a:rPr lang="en-US" dirty="0" err="1"/>
              <a:t>urmator</a:t>
            </a:r>
            <a:r>
              <a:rPr lang="en-US" dirty="0"/>
              <a:t> </a:t>
            </a:r>
            <a:r>
              <a:rPr lang="en-US" dirty="0" err="1"/>
              <a:t>poate</a:t>
            </a:r>
            <a:r>
              <a:rPr lang="en-US" dirty="0"/>
              <a:t> fi </a:t>
            </a:r>
            <a:r>
              <a:rPr lang="en-US" dirty="0" err="1"/>
              <a:t>transpunerea</a:t>
            </a:r>
            <a:r>
              <a:rPr lang="en-US" dirty="0"/>
              <a:t> </a:t>
            </a:r>
            <a:r>
              <a:rPr lang="en-US" dirty="0" err="1"/>
              <a:t>datelor</a:t>
            </a:r>
            <a:r>
              <a:rPr lang="en-US" dirty="0"/>
              <a:t> intr-o forma </a:t>
            </a:r>
            <a:r>
              <a:rPr lang="en-US" dirty="0" err="1"/>
              <a:t>grafica</a:t>
            </a:r>
            <a:r>
              <a:rPr lang="en-US" dirty="0"/>
              <a:t> in loc de forma </a:t>
            </a:r>
            <a:r>
              <a:rPr lang="en-US" dirty="0" err="1"/>
              <a:t>tabelara</a:t>
            </a:r>
            <a:r>
              <a:rPr lang="en-US" dirty="0"/>
              <a:t>.</a:t>
            </a:r>
          </a:p>
          <a:p>
            <a:endParaRPr lang="en-US" dirty="0"/>
          </a:p>
          <a:p>
            <a:r>
              <a:rPr lang="en-US" dirty="0" err="1"/>
              <a:t>Prin</a:t>
            </a:r>
            <a:r>
              <a:rPr lang="en-US" dirty="0"/>
              <a:t> </a:t>
            </a:r>
            <a:r>
              <a:rPr lang="en-US" dirty="0" err="1"/>
              <a:t>reprezentarea</a:t>
            </a:r>
            <a:r>
              <a:rPr lang="en-US" dirty="0"/>
              <a:t> </a:t>
            </a:r>
            <a:r>
              <a:rPr lang="en-US" dirty="0" err="1"/>
              <a:t>grafica</a:t>
            </a:r>
            <a:r>
              <a:rPr lang="en-US" dirty="0"/>
              <a:t> se pot </a:t>
            </a:r>
            <a:r>
              <a:rPr lang="en-US" dirty="0" err="1"/>
              <a:t>intelege</a:t>
            </a:r>
            <a:r>
              <a:rPr lang="en-US" dirty="0"/>
              <a:t> rapid </a:t>
            </a:r>
            <a:r>
              <a:rPr lang="en-US" dirty="0" err="1"/>
              <a:t>tendintele</a:t>
            </a:r>
            <a:r>
              <a:rPr lang="en-US" dirty="0"/>
              <a:t>, </a:t>
            </a:r>
            <a:r>
              <a:rPr lang="en-US" dirty="0" err="1"/>
              <a:t>iar</a:t>
            </a:r>
            <a:r>
              <a:rPr lang="en-US" dirty="0"/>
              <a:t> cu </a:t>
            </a:r>
            <a:r>
              <a:rPr lang="en-US" dirty="0" err="1"/>
              <a:t>ajutorul</a:t>
            </a:r>
            <a:r>
              <a:rPr lang="en-US" dirty="0"/>
              <a:t> </a:t>
            </a:r>
            <a:r>
              <a:rPr lang="en-US" dirty="0" err="1"/>
              <a:t>filtrelor</a:t>
            </a:r>
            <a:r>
              <a:rPr lang="en-US" dirty="0"/>
              <a:t> se pot </a:t>
            </a:r>
            <a:r>
              <a:rPr lang="en-US" dirty="0" err="1"/>
              <a:t>izola</a:t>
            </a:r>
            <a:r>
              <a:rPr lang="en-US" dirty="0"/>
              <a:t> </a:t>
            </a:r>
            <a:r>
              <a:rPr lang="en-US" dirty="0" err="1"/>
              <a:t>si</a:t>
            </a:r>
            <a:r>
              <a:rPr lang="en-US" dirty="0"/>
              <a:t> </a:t>
            </a:r>
            <a:r>
              <a:rPr lang="en-US" dirty="0" err="1"/>
              <a:t>arata</a:t>
            </a:r>
            <a:r>
              <a:rPr lang="en-US" dirty="0"/>
              <a:t> </a:t>
            </a:r>
            <a:r>
              <a:rPr lang="en-US" dirty="0" err="1"/>
              <a:t>doar</a:t>
            </a:r>
            <a:r>
              <a:rPr lang="en-US" dirty="0"/>
              <a:t> informatiile </a:t>
            </a:r>
            <a:r>
              <a:rPr lang="en-US" dirty="0" err="1"/>
              <a:t>dorite</a:t>
            </a:r>
            <a:r>
              <a:rPr lang="en-US" dirty="0"/>
              <a:t>.</a:t>
            </a:r>
          </a:p>
          <a:p>
            <a:endParaRPr lang="en-US" dirty="0"/>
          </a:p>
          <a:p>
            <a:r>
              <a:rPr lang="en-US" dirty="0"/>
              <a:t>Totusi, in </a:t>
            </a:r>
            <a:r>
              <a:rPr lang="en-US" dirty="0" err="1"/>
              <a:t>continuare</a:t>
            </a:r>
            <a:r>
              <a:rPr lang="en-US" dirty="0"/>
              <a:t> </a:t>
            </a:r>
            <a:r>
              <a:rPr lang="en-US" dirty="0" err="1"/>
              <a:t>ramane</a:t>
            </a:r>
            <a:r>
              <a:rPr lang="en-US" dirty="0"/>
              <a:t> </a:t>
            </a:r>
            <a:r>
              <a:rPr lang="en-US" dirty="0" err="1"/>
              <a:t>nerezolvata</a:t>
            </a:r>
            <a:r>
              <a:rPr lang="en-US" dirty="0"/>
              <a:t> o </a:t>
            </a:r>
            <a:r>
              <a:rPr lang="en-US" dirty="0" err="1"/>
              <a:t>problema</a:t>
            </a:r>
            <a:r>
              <a:rPr lang="en-US" dirty="0"/>
              <a:t>, </a:t>
            </a:r>
            <a:r>
              <a:rPr lang="en-US" dirty="0" err="1"/>
              <a:t>si</a:t>
            </a:r>
            <a:r>
              <a:rPr lang="en-US" dirty="0"/>
              <a:t> </a:t>
            </a:r>
            <a:r>
              <a:rPr lang="en-US" dirty="0" err="1"/>
              <a:t>anume</a:t>
            </a:r>
            <a:r>
              <a:rPr lang="en-US" dirty="0"/>
              <a:t> </a:t>
            </a:r>
            <a:r>
              <a:rPr lang="en-US" dirty="0" err="1"/>
              <a:t>codificarea</a:t>
            </a:r>
            <a:r>
              <a:rPr lang="en-US" dirty="0"/>
              <a:t> </a:t>
            </a:r>
            <a:r>
              <a:rPr lang="en-US" dirty="0" err="1"/>
              <a:t>contabila</a:t>
            </a:r>
            <a:r>
              <a:rPr lang="en-US" dirty="0"/>
              <a:t> face ca </a:t>
            </a:r>
            <a:r>
              <a:rPr lang="en-US" dirty="0" err="1"/>
              <a:t>multe</a:t>
            </a:r>
            <a:r>
              <a:rPr lang="en-US" dirty="0"/>
              <a:t> </a:t>
            </a:r>
            <a:r>
              <a:rPr lang="en-US" dirty="0" err="1"/>
              <a:t>persoane</a:t>
            </a:r>
            <a:r>
              <a:rPr lang="en-US" dirty="0"/>
              <a:t> </a:t>
            </a:r>
            <a:r>
              <a:rPr lang="en-US" dirty="0" err="1"/>
              <a:t>sa</a:t>
            </a:r>
            <a:r>
              <a:rPr lang="en-US" dirty="0"/>
              <a:t> nu inteleaga </a:t>
            </a:r>
            <a:r>
              <a:rPr lang="en-US" dirty="0" err="1"/>
              <a:t>informatia</a:t>
            </a:r>
            <a:r>
              <a:rPr lang="en-US" dirty="0"/>
              <a:t> </a:t>
            </a:r>
            <a:r>
              <a:rPr lang="en-US" dirty="0" err="1"/>
              <a:t>si</a:t>
            </a:r>
            <a:r>
              <a:rPr lang="en-US" dirty="0"/>
              <a:t> </a:t>
            </a:r>
            <a:r>
              <a:rPr lang="en-US" dirty="0" err="1"/>
              <a:t>nici</a:t>
            </a:r>
            <a:r>
              <a:rPr lang="en-US" dirty="0"/>
              <a:t> </a:t>
            </a:r>
            <a:r>
              <a:rPr lang="en-US" dirty="0" err="1"/>
              <a:t>tendintele</a:t>
            </a:r>
            <a:r>
              <a:rPr lang="en-US" dirty="0"/>
              <a:t> </a:t>
            </a:r>
            <a:r>
              <a:rPr lang="en-US" dirty="0" err="1"/>
              <a:t>expuse</a:t>
            </a:r>
            <a:r>
              <a:rPr lang="en-US" dirty="0"/>
              <a:t> </a:t>
            </a:r>
            <a:r>
              <a:rPr lang="en-US" dirty="0" err="1"/>
              <a:t>grafic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55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Iata</a:t>
            </a:r>
            <a:r>
              <a:rPr lang="en-US" dirty="0"/>
              <a:t> de </a:t>
            </a:r>
            <a:r>
              <a:rPr lang="en-US" dirty="0" err="1"/>
              <a:t>ce</a:t>
            </a:r>
            <a:r>
              <a:rPr lang="en-US" dirty="0"/>
              <a:t> </a:t>
            </a:r>
            <a:r>
              <a:rPr lang="en-US" dirty="0" err="1"/>
              <a:t>noi</a:t>
            </a:r>
            <a:r>
              <a:rPr lang="en-US" dirty="0"/>
              <a:t> am </a:t>
            </a:r>
            <a:r>
              <a:rPr lang="en-US" dirty="0" err="1"/>
              <a:t>ajuns</a:t>
            </a:r>
            <a:r>
              <a:rPr lang="en-US" dirty="0"/>
              <a:t> la </a:t>
            </a:r>
            <a:r>
              <a:rPr lang="en-US" dirty="0" err="1"/>
              <a:t>concluzia</a:t>
            </a:r>
            <a:r>
              <a:rPr lang="en-US" dirty="0"/>
              <a:t> ca </a:t>
            </a:r>
            <a:r>
              <a:rPr lang="en-US" dirty="0" err="1"/>
              <a:t>solutia</a:t>
            </a:r>
            <a:r>
              <a:rPr lang="en-US" dirty="0"/>
              <a:t> </a:t>
            </a:r>
            <a:r>
              <a:rPr lang="en-US" dirty="0" err="1"/>
              <a:t>potrivita</a:t>
            </a:r>
            <a:r>
              <a:rPr lang="en-US" dirty="0"/>
              <a:t> </a:t>
            </a:r>
            <a:r>
              <a:rPr lang="en-US" dirty="0" err="1"/>
              <a:t>pentru</a:t>
            </a:r>
            <a:r>
              <a:rPr lang="en-US" dirty="0"/>
              <a:t> IMM-</a:t>
            </a:r>
            <a:r>
              <a:rPr lang="en-US" dirty="0" err="1"/>
              <a:t>uri</a:t>
            </a:r>
            <a:r>
              <a:rPr lang="en-US" dirty="0"/>
              <a:t> </a:t>
            </a:r>
            <a:r>
              <a:rPr lang="en-US" dirty="0" err="1"/>
              <a:t>trebuie</a:t>
            </a:r>
            <a:r>
              <a:rPr lang="en-US" dirty="0"/>
              <a:t> </a:t>
            </a:r>
            <a:r>
              <a:rPr lang="en-US" dirty="0" err="1"/>
              <a:t>sa</a:t>
            </a:r>
            <a:r>
              <a:rPr lang="en-US" dirty="0"/>
              <a:t> </a:t>
            </a:r>
            <a:r>
              <a:rPr lang="en-US" dirty="0" err="1"/>
              <a:t>cuprinda</a:t>
            </a:r>
            <a:r>
              <a:rPr lang="en-US" dirty="0"/>
              <a:t>:</a:t>
            </a:r>
          </a:p>
          <a:p>
            <a:r>
              <a:rPr lang="en-US" dirty="0"/>
              <a:t>- informatii simple </a:t>
            </a:r>
            <a:r>
              <a:rPr lang="en-US" dirty="0" err="1"/>
              <a:t>si</a:t>
            </a:r>
            <a:r>
              <a:rPr lang="en-US" dirty="0"/>
              <a:t> </a:t>
            </a:r>
            <a:r>
              <a:rPr lang="en-US" dirty="0" err="1"/>
              <a:t>clare</a:t>
            </a:r>
            <a:r>
              <a:rPr lang="en-US" dirty="0"/>
              <a:t>, </a:t>
            </a:r>
            <a:r>
              <a:rPr lang="en-US" dirty="0" err="1"/>
              <a:t>fara</a:t>
            </a:r>
            <a:r>
              <a:rPr lang="en-US" dirty="0"/>
              <a:t> jargon </a:t>
            </a:r>
            <a:r>
              <a:rPr lang="en-US" dirty="0" err="1"/>
              <a:t>contabil</a:t>
            </a:r>
            <a:r>
              <a:rPr lang="en-US" dirty="0"/>
              <a:t>, </a:t>
            </a:r>
            <a:r>
              <a:rPr lang="en-US" dirty="0" err="1"/>
              <a:t>ce</a:t>
            </a:r>
            <a:r>
              <a:rPr lang="en-US" dirty="0"/>
              <a:t> pot fi defalcate la </a:t>
            </a:r>
            <a:r>
              <a:rPr lang="en-US" dirty="0" err="1"/>
              <a:t>nivel</a:t>
            </a:r>
            <a:r>
              <a:rPr lang="en-US" dirty="0"/>
              <a:t> de </a:t>
            </a:r>
            <a:r>
              <a:rPr lang="en-US" dirty="0" err="1"/>
              <a:t>tranzactii</a:t>
            </a:r>
            <a:r>
              <a:rPr lang="en-US" dirty="0"/>
              <a:t> </a:t>
            </a:r>
            <a:r>
              <a:rPr lang="en-US" dirty="0" err="1"/>
              <a:t>contabile</a:t>
            </a:r>
            <a:r>
              <a:rPr lang="en-US" dirty="0"/>
              <a:t> </a:t>
            </a:r>
            <a:r>
              <a:rPr lang="en-US" dirty="0" err="1"/>
              <a:t>si</a:t>
            </a:r>
            <a:r>
              <a:rPr lang="en-US" dirty="0"/>
              <a:t> </a:t>
            </a:r>
            <a:r>
              <a:rPr lang="en-US" dirty="0" err="1"/>
              <a:t>augmentate</a:t>
            </a:r>
            <a:r>
              <a:rPr lang="en-US" dirty="0"/>
              <a:t> cu </a:t>
            </a:r>
            <a:r>
              <a:rPr lang="en-US" dirty="0" err="1"/>
              <a:t>alte</a:t>
            </a:r>
            <a:r>
              <a:rPr lang="en-US" dirty="0"/>
              <a:t> </a:t>
            </a:r>
            <a:r>
              <a:rPr lang="en-US" dirty="0" err="1"/>
              <a:t>detalii</a:t>
            </a:r>
            <a:r>
              <a:rPr lang="en-US" dirty="0"/>
              <a:t> (</a:t>
            </a:r>
            <a:r>
              <a:rPr lang="en-US" dirty="0" err="1"/>
              <a:t>centre</a:t>
            </a:r>
            <a:r>
              <a:rPr lang="en-US" dirty="0"/>
              <a:t> de cost </a:t>
            </a:r>
            <a:r>
              <a:rPr lang="en-US" dirty="0" err="1"/>
              <a:t>sau</a:t>
            </a:r>
            <a:r>
              <a:rPr lang="en-US" dirty="0"/>
              <a:t> profit)</a:t>
            </a:r>
          </a:p>
          <a:p>
            <a:r>
              <a:rPr lang="en-US" dirty="0"/>
              <a:t>- </a:t>
            </a:r>
            <a:r>
              <a:rPr lang="en-US" dirty="0" err="1"/>
              <a:t>elemente</a:t>
            </a:r>
            <a:r>
              <a:rPr lang="en-US" dirty="0"/>
              <a:t> </a:t>
            </a:r>
            <a:r>
              <a:rPr lang="en-US" dirty="0" err="1"/>
              <a:t>grafice</a:t>
            </a:r>
            <a:r>
              <a:rPr lang="en-US" dirty="0"/>
              <a:t> care </a:t>
            </a:r>
            <a:r>
              <a:rPr lang="en-US" dirty="0" err="1"/>
              <a:t>arata</a:t>
            </a:r>
            <a:r>
              <a:rPr lang="en-US" dirty="0"/>
              <a:t> </a:t>
            </a:r>
            <a:r>
              <a:rPr lang="en-US" dirty="0" err="1"/>
              <a:t>evolutia</a:t>
            </a:r>
            <a:r>
              <a:rPr lang="en-US" dirty="0"/>
              <a:t> </a:t>
            </a:r>
            <a:r>
              <a:rPr lang="en-US" dirty="0" err="1"/>
              <a:t>afacerii</a:t>
            </a:r>
            <a:r>
              <a:rPr lang="en-US" dirty="0"/>
              <a:t> atat pe </a:t>
            </a:r>
            <a:r>
              <a:rPr lang="en-US" dirty="0" err="1"/>
              <a:t>anul</a:t>
            </a:r>
            <a:r>
              <a:rPr lang="en-US" dirty="0"/>
              <a:t> current, cat </a:t>
            </a:r>
            <a:r>
              <a:rPr lang="en-US" dirty="0" err="1"/>
              <a:t>si</a:t>
            </a:r>
            <a:r>
              <a:rPr lang="en-US" dirty="0"/>
              <a:t> </a:t>
            </a:r>
            <a:r>
              <a:rPr lang="en-US" dirty="0" err="1"/>
              <a:t>comparativ</a:t>
            </a:r>
            <a:r>
              <a:rPr lang="en-US" dirty="0"/>
              <a:t> cu </a:t>
            </a:r>
            <a:r>
              <a:rPr lang="en-US" dirty="0" err="1"/>
              <a:t>anii</a:t>
            </a:r>
            <a:r>
              <a:rPr lang="en-US" dirty="0"/>
              <a:t> </a:t>
            </a:r>
            <a:r>
              <a:rPr lang="en-US" dirty="0" err="1"/>
              <a:t>precedenti</a:t>
            </a:r>
            <a:r>
              <a:rPr lang="en-US" dirty="0"/>
              <a:t>.</a:t>
            </a:r>
          </a:p>
          <a:p>
            <a:endParaRPr lang="en-US" dirty="0"/>
          </a:p>
          <a:p>
            <a:r>
              <a:rPr lang="en-US" dirty="0" err="1"/>
              <a:t>Aceasta</a:t>
            </a:r>
            <a:r>
              <a:rPr lang="en-US" dirty="0"/>
              <a:t> </a:t>
            </a:r>
            <a:r>
              <a:rPr lang="en-US" dirty="0" err="1"/>
              <a:t>solutie</a:t>
            </a:r>
            <a:r>
              <a:rPr lang="en-US" dirty="0"/>
              <a:t> </a:t>
            </a:r>
            <a:r>
              <a:rPr lang="en-US" dirty="0" err="1"/>
              <a:t>este</a:t>
            </a:r>
            <a:r>
              <a:rPr lang="en-US" dirty="0"/>
              <a:t> o </a:t>
            </a:r>
            <a:r>
              <a:rPr lang="en-US" dirty="0" err="1"/>
              <a:t>combinatie</a:t>
            </a:r>
            <a:r>
              <a:rPr lang="en-US" dirty="0"/>
              <a:t> </a:t>
            </a:r>
            <a:r>
              <a:rPr lang="en-US" dirty="0" err="1"/>
              <a:t>optimizata</a:t>
            </a:r>
            <a:r>
              <a:rPr lang="en-US" dirty="0"/>
              <a:t> </a:t>
            </a:r>
            <a:r>
              <a:rPr lang="en-US" dirty="0" err="1"/>
              <a:t>pentru</a:t>
            </a:r>
            <a:r>
              <a:rPr lang="en-US" dirty="0"/>
              <a:t> a </a:t>
            </a:r>
            <a:r>
              <a:rPr lang="en-US" dirty="0" err="1"/>
              <a:t>oferi</a:t>
            </a:r>
            <a:r>
              <a:rPr lang="en-US" dirty="0"/>
              <a:t> </a:t>
            </a:r>
            <a:r>
              <a:rPr lang="en-US" dirty="0" err="1"/>
              <a:t>deopotriva</a:t>
            </a:r>
            <a:r>
              <a:rPr lang="en-US" dirty="0"/>
              <a:t> atat </a:t>
            </a:r>
            <a:r>
              <a:rPr lang="en-US" dirty="0" err="1"/>
              <a:t>imaginea</a:t>
            </a:r>
            <a:r>
              <a:rPr lang="en-US" dirty="0"/>
              <a:t> de </a:t>
            </a:r>
            <a:r>
              <a:rPr lang="en-US" dirty="0" err="1"/>
              <a:t>ansamblu</a:t>
            </a:r>
            <a:r>
              <a:rPr lang="en-US" dirty="0"/>
              <a:t>, cat </a:t>
            </a:r>
            <a:r>
              <a:rPr lang="en-US" dirty="0" err="1"/>
              <a:t>si</a:t>
            </a:r>
            <a:r>
              <a:rPr lang="en-US" dirty="0"/>
              <a:t> </a:t>
            </a:r>
            <a:r>
              <a:rPr lang="en-US" dirty="0" err="1"/>
              <a:t>toate</a:t>
            </a:r>
            <a:r>
              <a:rPr lang="en-US" dirty="0"/>
              <a:t> </a:t>
            </a:r>
            <a:r>
              <a:rPr lang="en-US" dirty="0" err="1"/>
              <a:t>detaliile</a:t>
            </a:r>
            <a:r>
              <a:rPr lang="en-US" dirty="0"/>
              <a:t> </a:t>
            </a:r>
            <a:r>
              <a:rPr lang="en-US" dirty="0" err="1"/>
              <a:t>necesare</a:t>
            </a:r>
            <a:r>
              <a:rPr lang="en-US" dirty="0"/>
              <a:t> </a:t>
            </a:r>
            <a:r>
              <a:rPr lang="en-US" dirty="0" err="1"/>
              <a:t>luarii</a:t>
            </a:r>
            <a:r>
              <a:rPr lang="en-US" dirty="0"/>
              <a:t> cel</a:t>
            </a:r>
            <a:r>
              <a:rPr lang="ro-RO" dirty="0"/>
              <a:t>or</a:t>
            </a:r>
            <a:r>
              <a:rPr lang="en-US" dirty="0"/>
              <a:t> </a:t>
            </a:r>
            <a:r>
              <a:rPr lang="en-US" dirty="0" err="1"/>
              <a:t>mai</a:t>
            </a:r>
            <a:r>
              <a:rPr lang="en-US" dirty="0"/>
              <a:t> </a:t>
            </a:r>
            <a:r>
              <a:rPr lang="en-US" dirty="0" err="1"/>
              <a:t>bune</a:t>
            </a:r>
            <a:r>
              <a:rPr lang="en-US" dirty="0"/>
              <a:t> </a:t>
            </a:r>
            <a:r>
              <a:rPr lang="en-US" dirty="0" err="1"/>
              <a:t>decizii</a:t>
            </a:r>
            <a:r>
              <a:rPr lang="en-US" dirty="0"/>
              <a:t> intr-un </a:t>
            </a:r>
            <a:r>
              <a:rPr lang="en-US" dirty="0" err="1"/>
              <a:t>tim</a:t>
            </a:r>
            <a:r>
              <a:rPr lang="ro-RO" dirty="0"/>
              <a:t>p</a:t>
            </a:r>
            <a:r>
              <a:rPr lang="en-US" dirty="0"/>
              <a:t> cat </a:t>
            </a:r>
            <a:r>
              <a:rPr lang="en-US" dirty="0" err="1"/>
              <a:t>mai</a:t>
            </a:r>
            <a:r>
              <a:rPr lang="en-US" dirty="0"/>
              <a:t> </a:t>
            </a:r>
            <a:r>
              <a:rPr lang="en-US" dirty="0" err="1"/>
              <a:t>redus</a:t>
            </a:r>
            <a:r>
              <a:rPr lang="en-US" dirty="0"/>
              <a:t> </a:t>
            </a:r>
            <a:r>
              <a:rPr lang="en-US" dirty="0" err="1"/>
              <a:t>printr</a:t>
            </a:r>
            <a:r>
              <a:rPr lang="en-US" dirty="0"/>
              <a:t>-un </a:t>
            </a:r>
            <a:r>
              <a:rPr lang="en-US" dirty="0" err="1"/>
              <a:t>proces</a:t>
            </a:r>
            <a:r>
              <a:rPr lang="en-US" dirty="0"/>
              <a:t> </a:t>
            </a:r>
            <a:r>
              <a:rPr lang="en-US" dirty="0" err="1"/>
              <a:t>automatizat</a:t>
            </a:r>
            <a:r>
              <a:rPr lang="en-US" dirty="0"/>
              <a:t> de reporting.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61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118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Vi se pare ciudat că le-am menționat. Credeți-mă sunt extrem de valoroase, mai ales registrul jurnal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634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Nu voi intra în detalii deoarece conținutul acestor rapoarte și indicatorii calculați diferă în funcție de scopul raportului, dar și de nevoia și nivelul de înțelegere al utilizatorului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753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De cele mai multe ori livrarea și prezentarea rapoartelor către clienți are o importanță și un impact mai mare decât conținutul rapoartelor</a:t>
            </a:r>
          </a:p>
          <a:p>
            <a:endParaRPr lang="ro-RO" dirty="0"/>
          </a:p>
          <a:p>
            <a:r>
              <a:rPr lang="en-US" dirty="0" err="1"/>
              <a:t>Vizualizări</a:t>
            </a:r>
            <a:r>
              <a:rPr lang="ro-RO" dirty="0"/>
              <a:t>le</a:t>
            </a:r>
            <a:r>
              <a:rPr lang="en-US" dirty="0"/>
              <a:t> </a:t>
            </a:r>
            <a:r>
              <a:rPr lang="en-US" dirty="0" err="1"/>
              <a:t>grafice</a:t>
            </a:r>
            <a:r>
              <a:rPr lang="en-US" dirty="0"/>
              <a:t> </a:t>
            </a:r>
            <a:r>
              <a:rPr lang="en-US" dirty="0" err="1"/>
              <a:t>și</a:t>
            </a:r>
            <a:r>
              <a:rPr lang="ro-RO" dirty="0"/>
              <a:t>/sau</a:t>
            </a:r>
            <a:r>
              <a:rPr lang="en-US" dirty="0"/>
              <a:t> interactive</a:t>
            </a:r>
            <a:r>
              <a:rPr lang="ro-RO" dirty="0"/>
              <a:t> precum cele pe care vi le-am prezentat deja facilitează</a:t>
            </a:r>
            <a:r>
              <a:rPr lang="en-US" dirty="0"/>
              <a:t> </a:t>
            </a:r>
            <a:r>
              <a:rPr lang="en-US" dirty="0" err="1"/>
              <a:t>înțelegerea</a:t>
            </a:r>
            <a:r>
              <a:rPr lang="en-US" dirty="0"/>
              <a:t> </a:t>
            </a:r>
            <a:r>
              <a:rPr lang="en-US" dirty="0" err="1"/>
              <a:t>facilă</a:t>
            </a:r>
            <a:r>
              <a:rPr lang="en-US" dirty="0"/>
              <a:t> a </a:t>
            </a:r>
            <a:r>
              <a:rPr lang="en-US" dirty="0" err="1"/>
              <a:t>datelor</a:t>
            </a:r>
            <a:r>
              <a:rPr lang="en-US" dirty="0"/>
              <a:t> (dashboards, </a:t>
            </a:r>
            <a:r>
              <a:rPr lang="en-US" dirty="0" err="1"/>
              <a:t>infografice</a:t>
            </a:r>
            <a:r>
              <a:rPr lang="en-US" dirty="0"/>
              <a:t>).</a:t>
            </a:r>
            <a:endParaRPr lang="ro-RO" dirty="0"/>
          </a:p>
          <a:p>
            <a:endParaRPr lang="ro-RO" dirty="0"/>
          </a:p>
          <a:p>
            <a:r>
              <a:rPr lang="ro-RO" dirty="0"/>
              <a:t>Frecvența și modul de livrare trebuie să corespundă nevoilor clientului nu comodității contabilului</a:t>
            </a:r>
          </a:p>
          <a:p>
            <a:endParaRPr lang="ro-RO" dirty="0"/>
          </a:p>
          <a:p>
            <a:r>
              <a:rPr lang="ro-RO" dirty="0"/>
              <a:t>Nu uitați de faptul că rapoartele pe care le întocmiți sunt o sursă inestimabilă de informații valoroase pentru clienții voștri și o oportunitate de a face bani mai mulți pentru voi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031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Avansul tehnologic va influența din ce în ce mai mult, atât contabilitatea, cât și </a:t>
            </a:r>
            <a:r>
              <a:rPr lang="ro-RO" dirty="0" err="1"/>
              <a:t>reportingul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33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8786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Automatizarea este o temă extrem de des dezbătută, dar cele mai multe ori nu se întâmplă mare lucru și se rămâne doar la discuții</a:t>
            </a:r>
          </a:p>
          <a:p>
            <a:endParaRPr lang="ro-RO" dirty="0"/>
          </a:p>
          <a:p>
            <a:r>
              <a:rPr lang="ro-RO" dirty="0"/>
              <a:t>Aici aș puncta 3 lucruri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950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690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a:t>
            </a:r>
            <a:r>
              <a:rPr lang="ro-RO" dirty="0" err="1"/>
              <a:t>închiere</a:t>
            </a:r>
            <a:r>
              <a:rPr lang="ro-RO" dirty="0"/>
              <a:t>, vă recomand ca înainte de a vă apuca să automatizați un raport sau un proces puneți-vă întrebarea ”Chiar trebuie să fac acest lucru? Este utilă o automatizare în cazul nostru?”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7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Cine sunt </a:t>
            </a:r>
            <a:r>
              <a:rPr lang="en-US" dirty="0" err="1"/>
              <a:t>eu</a:t>
            </a:r>
            <a:r>
              <a:rPr lang="en-US" dirty="0"/>
              <a:t>?</a:t>
            </a:r>
          </a:p>
          <a:p>
            <a:endParaRPr lang="en-US" dirty="0"/>
          </a:p>
          <a:p>
            <a:r>
              <a:rPr lang="en-US" dirty="0"/>
              <a:t>Ma </a:t>
            </a:r>
            <a:r>
              <a:rPr lang="en-US" dirty="0" err="1"/>
              <a:t>numesc</a:t>
            </a:r>
            <a:r>
              <a:rPr lang="en-US" dirty="0"/>
              <a:t> Liviu Sav, am </a:t>
            </a:r>
            <a:r>
              <a:rPr lang="en-US" dirty="0" err="1"/>
              <a:t>absolvit</a:t>
            </a:r>
            <a:r>
              <a:rPr lang="en-US" dirty="0"/>
              <a:t> </a:t>
            </a:r>
            <a:r>
              <a:rPr lang="en-US" dirty="0" err="1"/>
              <a:t>Facultatea</a:t>
            </a:r>
            <a:r>
              <a:rPr lang="en-US" dirty="0"/>
              <a:t> de </a:t>
            </a:r>
            <a:r>
              <a:rPr lang="en-US" dirty="0" err="1"/>
              <a:t>Stiinte</a:t>
            </a:r>
            <a:r>
              <a:rPr lang="en-US" dirty="0"/>
              <a:t> </a:t>
            </a:r>
            <a:r>
              <a:rPr lang="en-US" dirty="0" err="1"/>
              <a:t>Economice</a:t>
            </a:r>
            <a:r>
              <a:rPr lang="en-US" dirty="0"/>
              <a:t> din Cluj, </a:t>
            </a:r>
            <a:r>
              <a:rPr lang="en-US" dirty="0" err="1"/>
              <a:t>specializarea</a:t>
            </a:r>
            <a:r>
              <a:rPr lang="en-US" dirty="0"/>
              <a:t> </a:t>
            </a:r>
            <a:r>
              <a:rPr lang="en-US" dirty="0" err="1"/>
              <a:t>contabilitate</a:t>
            </a:r>
            <a:r>
              <a:rPr lang="en-US" dirty="0"/>
              <a:t> </a:t>
            </a:r>
            <a:r>
              <a:rPr lang="en-US" dirty="0" err="1"/>
              <a:t>si</a:t>
            </a:r>
            <a:r>
              <a:rPr lang="en-US" dirty="0"/>
              <a:t> informatica de </a:t>
            </a:r>
            <a:r>
              <a:rPr lang="en-US" dirty="0" err="1"/>
              <a:t>gestiune</a:t>
            </a:r>
            <a:r>
              <a:rPr lang="en-US" dirty="0"/>
              <a:t> in 1999 </a:t>
            </a:r>
            <a:r>
              <a:rPr lang="en-US" dirty="0" err="1"/>
              <a:t>si</a:t>
            </a:r>
            <a:r>
              <a:rPr lang="en-US" dirty="0"/>
              <a:t> </a:t>
            </a:r>
            <a:r>
              <a:rPr lang="en-US" dirty="0" err="1"/>
              <a:t>masterul</a:t>
            </a:r>
            <a:r>
              <a:rPr lang="ro-RO" dirty="0"/>
              <a:t> in Audit</a:t>
            </a:r>
            <a:r>
              <a:rPr lang="en-US" dirty="0"/>
              <a:t> in 2000. Din 2007 sunt </a:t>
            </a:r>
            <a:r>
              <a:rPr lang="en-US" dirty="0" err="1"/>
              <a:t>membru</a:t>
            </a:r>
            <a:r>
              <a:rPr lang="en-US" dirty="0"/>
              <a:t> ACCA </a:t>
            </a:r>
            <a:r>
              <a:rPr lang="en-US" dirty="0" err="1"/>
              <a:t>si</a:t>
            </a:r>
            <a:r>
              <a:rPr lang="en-US" dirty="0"/>
              <a:t> am </a:t>
            </a:r>
            <a:r>
              <a:rPr lang="en-US" dirty="0" err="1"/>
              <a:t>lucrat</a:t>
            </a:r>
            <a:r>
              <a:rPr lang="en-US" dirty="0"/>
              <a:t> intr-o </a:t>
            </a:r>
            <a:r>
              <a:rPr lang="en-US" dirty="0" err="1"/>
              <a:t>multitudine</a:t>
            </a:r>
            <a:r>
              <a:rPr lang="en-US" dirty="0"/>
              <a:t> de job-</a:t>
            </a:r>
            <a:r>
              <a:rPr lang="en-US" dirty="0" err="1"/>
              <a:t>uri</a:t>
            </a:r>
            <a:r>
              <a:rPr lang="en-US" dirty="0"/>
              <a:t>, </a:t>
            </a:r>
            <a:r>
              <a:rPr lang="en-US" dirty="0" err="1"/>
              <a:t>mai</a:t>
            </a:r>
            <a:r>
              <a:rPr lang="en-US" dirty="0"/>
              <a:t> </a:t>
            </a:r>
            <a:r>
              <a:rPr lang="en-US" dirty="0" err="1"/>
              <a:t>deloc</a:t>
            </a:r>
            <a:r>
              <a:rPr lang="en-US" dirty="0"/>
              <a:t> in </a:t>
            </a:r>
            <a:r>
              <a:rPr lang="en-US" dirty="0" err="1"/>
              <a:t>contabilitate</a:t>
            </a:r>
            <a:r>
              <a:rPr lang="en-US" dirty="0"/>
              <a:t>, </a:t>
            </a:r>
            <a:r>
              <a:rPr lang="en-US" dirty="0" err="1"/>
              <a:t>dar</a:t>
            </a:r>
            <a:r>
              <a:rPr lang="en-US" dirty="0"/>
              <a:t> </a:t>
            </a:r>
            <a:r>
              <a:rPr lang="en-US" dirty="0" err="1"/>
              <a:t>mai</a:t>
            </a:r>
            <a:r>
              <a:rPr lang="en-US" dirty="0"/>
              <a:t> tot </a:t>
            </a:r>
            <a:r>
              <a:rPr lang="en-US" dirty="0" err="1"/>
              <a:t>timpul</a:t>
            </a:r>
            <a:r>
              <a:rPr lang="en-US" dirty="0"/>
              <a:t> in contact cu </a:t>
            </a:r>
            <a:r>
              <a:rPr lang="en-US" dirty="0" err="1"/>
              <a:t>informatia</a:t>
            </a:r>
            <a:r>
              <a:rPr lang="en-US" dirty="0"/>
              <a:t> </a:t>
            </a:r>
            <a:r>
              <a:rPr lang="en-US" dirty="0" err="1"/>
              <a:t>contabila</a:t>
            </a:r>
            <a:r>
              <a:rPr lang="en-US" dirty="0"/>
              <a:t> </a:t>
            </a:r>
            <a:r>
              <a:rPr lang="en-US" dirty="0" err="1"/>
              <a:t>si</a:t>
            </a:r>
            <a:r>
              <a:rPr lang="en-US" dirty="0"/>
              <a:t> cu </a:t>
            </a:r>
            <a:r>
              <a:rPr lang="en-US" dirty="0" err="1"/>
              <a:t>contabilii</a:t>
            </a:r>
            <a:r>
              <a:rPr lang="en-US" dirty="0"/>
              <a:t>. Din 2006, </a:t>
            </a:r>
            <a:r>
              <a:rPr lang="en-US" dirty="0" err="1"/>
              <a:t>lucrez</a:t>
            </a:r>
            <a:r>
              <a:rPr lang="en-US" dirty="0"/>
              <a:t> pe </a:t>
            </a:r>
            <a:r>
              <a:rPr lang="en-US" dirty="0" err="1"/>
              <a:t>cont</a:t>
            </a:r>
            <a:r>
              <a:rPr lang="en-US" dirty="0"/>
              <a:t> </a:t>
            </a:r>
            <a:r>
              <a:rPr lang="en-US" dirty="0" err="1"/>
              <a:t>propriu</a:t>
            </a:r>
            <a:r>
              <a:rPr lang="en-US" dirty="0"/>
              <a:t> in </a:t>
            </a:r>
            <a:r>
              <a:rPr lang="en-US" dirty="0" err="1"/>
              <a:t>consultanta</a:t>
            </a:r>
            <a:r>
              <a:rPr lang="en-US" dirty="0"/>
              <a:t> de </a:t>
            </a:r>
            <a:r>
              <a:rPr lang="en-US" dirty="0" err="1"/>
              <a:t>afaceri</a:t>
            </a:r>
            <a:r>
              <a:rPr lang="en-US" dirty="0"/>
              <a:t>, </a:t>
            </a:r>
            <a:r>
              <a:rPr lang="en-US" dirty="0" err="1"/>
              <a:t>iar</a:t>
            </a:r>
            <a:r>
              <a:rPr lang="en-US" dirty="0"/>
              <a:t> in </a:t>
            </a:r>
            <a:r>
              <a:rPr lang="en-US" dirty="0" err="1"/>
              <a:t>ultimii</a:t>
            </a:r>
            <a:r>
              <a:rPr lang="en-US" dirty="0"/>
              <a:t> ani m-am </a:t>
            </a:r>
            <a:r>
              <a:rPr lang="en-US" dirty="0" err="1"/>
              <a:t>axat</a:t>
            </a:r>
            <a:r>
              <a:rPr lang="en-US" dirty="0"/>
              <a:t> pe </a:t>
            </a:r>
            <a:r>
              <a:rPr lang="en-US" dirty="0" err="1"/>
              <a:t>automatizarea</a:t>
            </a:r>
            <a:r>
              <a:rPr lang="en-US" dirty="0"/>
              <a:t> </a:t>
            </a:r>
            <a:r>
              <a:rPr lang="en-US" dirty="0" err="1"/>
              <a:t>proceselor</a:t>
            </a:r>
            <a:r>
              <a:rPr lang="en-US" dirty="0"/>
              <a:t> de </a:t>
            </a:r>
            <a:r>
              <a:rPr lang="en-US" dirty="0" err="1"/>
              <a:t>raportare</a:t>
            </a:r>
            <a:r>
              <a:rPr lang="en-US" dirty="0"/>
              <a:t>, cu focus pe </a:t>
            </a:r>
            <a:r>
              <a:rPr lang="en-US" dirty="0" err="1"/>
              <a:t>datele</a:t>
            </a:r>
            <a:r>
              <a:rPr lang="en-US" dirty="0"/>
              <a:t> </a:t>
            </a:r>
            <a:r>
              <a:rPr lang="en-US" dirty="0" err="1"/>
              <a:t>contabile</a:t>
            </a:r>
            <a:r>
              <a:rPr lang="en-US" dirty="0"/>
              <a:t>.</a:t>
            </a:r>
            <a:endParaRPr lang="ro-RO" dirty="0"/>
          </a:p>
          <a:p>
            <a:endParaRPr lang="ro-RO" dirty="0"/>
          </a:p>
          <a:p>
            <a:r>
              <a:rPr lang="ro-RO" dirty="0"/>
              <a:t>În prezent, creez rapoarte și scriu analize pentru companii, dar și pentru Ziarul Financiar.. În același timp mă preocupă și dezvoltarea de instrumente de livrare și vizualizare a informațiilor.</a:t>
            </a:r>
            <a:r>
              <a:rPr lang="en-US" dirty="0"/>
              <a:t>  </a:t>
            </a:r>
          </a:p>
          <a:p>
            <a:endParaRPr lang="en-US" dirty="0"/>
          </a:p>
          <a:p>
            <a:r>
              <a:rPr lang="en-US" dirty="0"/>
              <a:t>Mai </a:t>
            </a:r>
            <a:r>
              <a:rPr lang="en-US" dirty="0" err="1"/>
              <a:t>multe</a:t>
            </a:r>
            <a:r>
              <a:rPr lang="en-US" dirty="0"/>
              <a:t> </a:t>
            </a:r>
            <a:r>
              <a:rPr lang="en-US" dirty="0" err="1"/>
              <a:t>lucruri</a:t>
            </a:r>
            <a:r>
              <a:rPr lang="en-US" dirty="0"/>
              <a:t> </a:t>
            </a:r>
            <a:r>
              <a:rPr lang="en-US" dirty="0" err="1"/>
              <a:t>despre</a:t>
            </a:r>
            <a:r>
              <a:rPr lang="en-US" dirty="0"/>
              <a:t> mine </a:t>
            </a:r>
            <a:r>
              <a:rPr lang="en-US" dirty="0" err="1"/>
              <a:t>gasiti</a:t>
            </a:r>
            <a:r>
              <a:rPr lang="en-US" dirty="0"/>
              <a:t> pe LinkedIn, Facebook </a:t>
            </a:r>
            <a:r>
              <a:rPr lang="en-US" dirty="0" err="1"/>
              <a:t>si</a:t>
            </a:r>
            <a:r>
              <a:rPr lang="en-US" dirty="0"/>
              <a:t> </a:t>
            </a:r>
            <a:r>
              <a:rPr lang="en-US" dirty="0" err="1"/>
              <a:t>prin</a:t>
            </a:r>
            <a:r>
              <a:rPr lang="en-US" dirty="0"/>
              <a:t> </a:t>
            </a:r>
            <a:r>
              <a:rPr lang="en-US" dirty="0" err="1"/>
              <a:t>alte</a:t>
            </a:r>
            <a:r>
              <a:rPr lang="en-US" dirty="0"/>
              <a:t> </a:t>
            </a:r>
            <a:r>
              <a:rPr lang="en-US" dirty="0" err="1"/>
              <a:t>surse</a:t>
            </a:r>
            <a:r>
              <a:rPr lang="en-US" dirty="0"/>
              <a:t> </a:t>
            </a:r>
            <a:r>
              <a:rPr lang="en-US" dirty="0" err="1"/>
              <a:t>daca</a:t>
            </a:r>
            <a:r>
              <a:rPr lang="en-US" dirty="0"/>
              <a:t> </a:t>
            </a:r>
            <a:r>
              <a:rPr lang="en-US" dirty="0" err="1"/>
              <a:t>veti</a:t>
            </a:r>
            <a:r>
              <a:rPr lang="en-US" dirty="0"/>
              <a:t> fi </a:t>
            </a:r>
            <a:r>
              <a:rPr lang="en-US" dirty="0" err="1"/>
              <a:t>curiosi</a:t>
            </a:r>
            <a:r>
              <a:rPr lang="en-US" dirty="0"/>
              <a:t> </a:t>
            </a:r>
            <a:r>
              <a:rPr lang="en-US" dirty="0" err="1"/>
              <a:t>sa</a:t>
            </a:r>
            <a:r>
              <a:rPr lang="en-US" dirty="0"/>
              <a:t> </a:t>
            </a:r>
            <a:r>
              <a:rPr lang="en-US" dirty="0" err="1"/>
              <a:t>cautati</a:t>
            </a:r>
            <a:r>
              <a:rPr lang="en-US" dirty="0"/>
              <a:t> pe Google.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22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800" dirty="0">
                <a:effectLst/>
                <a:latin typeface="Aptos" panose="020B0004020202020204" pitchFamily="34" charset="0"/>
                <a:ea typeface="Calibri" panose="020F0502020204030204" pitchFamily="34" charset="0"/>
                <a:cs typeface="Aptos" panose="020B0004020202020204" pitchFamily="34" charset="0"/>
              </a:rPr>
              <a:t>Cate </a:t>
            </a:r>
            <a:r>
              <a:rPr lang="en-US" sz="1800" dirty="0" err="1">
                <a:effectLst/>
                <a:latin typeface="Aptos" panose="020B0004020202020204" pitchFamily="34" charset="0"/>
                <a:ea typeface="Calibri" panose="020F0502020204030204" pitchFamily="34" charset="0"/>
                <a:cs typeface="Aptos" panose="020B0004020202020204" pitchFamily="34" charset="0"/>
              </a:rPr>
              <a:t>firme</a:t>
            </a:r>
            <a:r>
              <a:rPr lang="en-US" sz="1800" dirty="0">
                <a:effectLst/>
                <a:latin typeface="Aptos" panose="020B0004020202020204" pitchFamily="34" charset="0"/>
                <a:ea typeface="Calibri" panose="020F0502020204030204" pitchFamily="34" charset="0"/>
                <a:cs typeface="Aptos" panose="020B0004020202020204" pitchFamily="34" charset="0"/>
              </a:rPr>
              <a:t> de </a:t>
            </a:r>
            <a:r>
              <a:rPr lang="en-US" sz="1800" dirty="0" err="1">
                <a:effectLst/>
                <a:latin typeface="Aptos" panose="020B0004020202020204" pitchFamily="34" charset="0"/>
                <a:ea typeface="Calibri" panose="020F0502020204030204" pitchFamily="34" charset="0"/>
                <a:cs typeface="Aptos" panose="020B0004020202020204" pitchFamily="34" charset="0"/>
              </a:rPr>
              <a:t>contabilitate</a:t>
            </a:r>
            <a:r>
              <a:rPr lang="en-US" sz="1800" dirty="0">
                <a:effectLst/>
                <a:latin typeface="Aptos" panose="020B0004020202020204" pitchFamily="34" charset="0"/>
                <a:ea typeface="Calibri" panose="020F0502020204030204" pitchFamily="34" charset="0"/>
                <a:cs typeface="Aptos" panose="020B0004020202020204" pitchFamily="34" charset="0"/>
              </a:rPr>
              <a:t> sunt in </a:t>
            </a:r>
            <a:r>
              <a:rPr lang="en-US" sz="1800" dirty="0" err="1">
                <a:effectLst/>
                <a:latin typeface="Aptos" panose="020B0004020202020204" pitchFamily="34" charset="0"/>
                <a:ea typeface="Calibri" panose="020F0502020204030204" pitchFamily="34" charset="0"/>
                <a:cs typeface="Aptos" panose="020B0004020202020204" pitchFamily="34" charset="0"/>
              </a:rPr>
              <a:t>România</a:t>
            </a:r>
            <a:r>
              <a:rPr lang="en-US" sz="1800" dirty="0">
                <a:effectLst/>
                <a:latin typeface="Aptos" panose="020B0004020202020204" pitchFamily="34" charset="0"/>
                <a:ea typeface="Calibri" panose="020F0502020204030204" pitchFamily="34" charset="0"/>
                <a:cs typeface="Aptos" panose="020B0004020202020204" pitchFamily="34" charset="0"/>
              </a:rPr>
              <a:t>? Care </a:t>
            </a:r>
            <a:r>
              <a:rPr lang="en-US" sz="1800" dirty="0" err="1">
                <a:effectLst/>
                <a:latin typeface="Aptos" panose="020B0004020202020204" pitchFamily="34" charset="0"/>
                <a:ea typeface="Calibri" panose="020F0502020204030204" pitchFamily="34" charset="0"/>
                <a:cs typeface="Aptos" panose="020B0004020202020204" pitchFamily="34" charset="0"/>
              </a:rPr>
              <a:t>este</a:t>
            </a:r>
            <a:r>
              <a:rPr lang="en-US" sz="1800" dirty="0">
                <a:effectLst/>
                <a:latin typeface="Aptos" panose="020B0004020202020204" pitchFamily="34" charset="0"/>
                <a:ea typeface="Calibri" panose="020F0502020204030204" pitchFamily="34" charset="0"/>
                <a:cs typeface="Aptos" panose="020B0004020202020204" pitchFamily="34" charset="0"/>
              </a:rPr>
              <a:t> </a:t>
            </a:r>
            <a:r>
              <a:rPr lang="en-US" sz="1800" dirty="0" err="1">
                <a:effectLst/>
                <a:latin typeface="Aptos" panose="020B0004020202020204" pitchFamily="34" charset="0"/>
                <a:ea typeface="Calibri" panose="020F0502020204030204" pitchFamily="34" charset="0"/>
                <a:cs typeface="Aptos" panose="020B0004020202020204" pitchFamily="34" charset="0"/>
              </a:rPr>
              <a:t>raportul</a:t>
            </a:r>
            <a:r>
              <a:rPr lang="en-US" sz="1800" dirty="0">
                <a:effectLst/>
                <a:latin typeface="Aptos" panose="020B0004020202020204" pitchFamily="34" charset="0"/>
                <a:ea typeface="Calibri" panose="020F0502020204030204" pitchFamily="34" charset="0"/>
                <a:cs typeface="Aptos" panose="020B0004020202020204" pitchFamily="34" charset="0"/>
              </a:rPr>
              <a:t> : </a:t>
            </a:r>
            <a:r>
              <a:rPr lang="en-US" sz="1800" dirty="0" err="1">
                <a:effectLst/>
                <a:latin typeface="Aptos" panose="020B0004020202020204" pitchFamily="34" charset="0"/>
                <a:ea typeface="Calibri" panose="020F0502020204030204" pitchFamily="34" charset="0"/>
                <a:cs typeface="Aptos" panose="020B0004020202020204" pitchFamily="34" charset="0"/>
              </a:rPr>
              <a:t>număr</a:t>
            </a:r>
            <a:r>
              <a:rPr lang="en-US" sz="1800" dirty="0">
                <a:effectLst/>
                <a:latin typeface="Aptos" panose="020B0004020202020204" pitchFamily="34" charset="0"/>
                <a:ea typeface="Calibri" panose="020F0502020204030204" pitchFamily="34" charset="0"/>
                <a:cs typeface="Aptos" panose="020B0004020202020204" pitchFamily="34" charset="0"/>
              </a:rPr>
              <a:t> total de </a:t>
            </a:r>
            <a:r>
              <a:rPr lang="en-US" sz="1800" dirty="0" err="1">
                <a:effectLst/>
                <a:latin typeface="Aptos" panose="020B0004020202020204" pitchFamily="34" charset="0"/>
                <a:ea typeface="Calibri" panose="020F0502020204030204" pitchFamily="34" charset="0"/>
                <a:cs typeface="Aptos" panose="020B0004020202020204" pitchFamily="34" charset="0"/>
              </a:rPr>
              <a:t>de</a:t>
            </a:r>
            <a:r>
              <a:rPr lang="en-US" sz="1800" dirty="0">
                <a:effectLst/>
                <a:latin typeface="Aptos" panose="020B0004020202020204" pitchFamily="34" charset="0"/>
                <a:ea typeface="Calibri" panose="020F0502020204030204" pitchFamily="34" charset="0"/>
                <a:cs typeface="Aptos" panose="020B0004020202020204" pitchFamily="34" charset="0"/>
              </a:rPr>
              <a:t> </a:t>
            </a:r>
            <a:r>
              <a:rPr lang="en-US" sz="1800" dirty="0" err="1">
                <a:effectLst/>
                <a:latin typeface="Aptos" panose="020B0004020202020204" pitchFamily="34" charset="0"/>
                <a:ea typeface="Calibri" panose="020F0502020204030204" pitchFamily="34" charset="0"/>
                <a:cs typeface="Aptos" panose="020B0004020202020204" pitchFamily="34" charset="0"/>
              </a:rPr>
              <a:t>firme</a:t>
            </a:r>
            <a:r>
              <a:rPr lang="en-US" sz="1800" dirty="0">
                <a:effectLst/>
                <a:latin typeface="Aptos" panose="020B0004020202020204" pitchFamily="34" charset="0"/>
                <a:ea typeface="Calibri" panose="020F0502020204030204" pitchFamily="34" charset="0"/>
                <a:cs typeface="Aptos" panose="020B0004020202020204" pitchFamily="34" charset="0"/>
              </a:rPr>
              <a:t> din </a:t>
            </a:r>
            <a:r>
              <a:rPr lang="en-US" sz="1800" dirty="0" err="1">
                <a:effectLst/>
                <a:latin typeface="Aptos" panose="020B0004020202020204" pitchFamily="34" charset="0"/>
                <a:ea typeface="Calibri" panose="020F0502020204030204" pitchFamily="34" charset="0"/>
                <a:cs typeface="Aptos" panose="020B0004020202020204" pitchFamily="34" charset="0"/>
              </a:rPr>
              <a:t>România</a:t>
            </a:r>
            <a:r>
              <a:rPr lang="en-US" sz="1800" dirty="0">
                <a:effectLst/>
                <a:latin typeface="Aptos" panose="020B0004020202020204" pitchFamily="34" charset="0"/>
                <a:ea typeface="Calibri" panose="020F0502020204030204" pitchFamily="34" charset="0"/>
                <a:cs typeface="Aptos" panose="020B0004020202020204" pitchFamily="34" charset="0"/>
              </a:rPr>
              <a:t> vs </a:t>
            </a:r>
            <a:r>
              <a:rPr lang="en-US" sz="1800" dirty="0" err="1">
                <a:effectLst/>
                <a:latin typeface="Aptos" panose="020B0004020202020204" pitchFamily="34" charset="0"/>
                <a:ea typeface="Calibri" panose="020F0502020204030204" pitchFamily="34" charset="0"/>
                <a:cs typeface="Aptos" panose="020B0004020202020204" pitchFamily="34" charset="0"/>
              </a:rPr>
              <a:t>număr</a:t>
            </a:r>
            <a:r>
              <a:rPr lang="en-US" sz="1800" dirty="0">
                <a:effectLst/>
                <a:latin typeface="Aptos" panose="020B0004020202020204" pitchFamily="34" charset="0"/>
                <a:ea typeface="Calibri" panose="020F0502020204030204" pitchFamily="34" charset="0"/>
                <a:cs typeface="Aptos" panose="020B0004020202020204" pitchFamily="34" charset="0"/>
              </a:rPr>
              <a:t> de </a:t>
            </a:r>
            <a:r>
              <a:rPr lang="en-US" sz="1800" dirty="0" err="1">
                <a:effectLst/>
                <a:latin typeface="Aptos" panose="020B0004020202020204" pitchFamily="34" charset="0"/>
                <a:ea typeface="Calibri" panose="020F0502020204030204" pitchFamily="34" charset="0"/>
                <a:cs typeface="Aptos" panose="020B0004020202020204" pitchFamily="34" charset="0"/>
              </a:rPr>
              <a:t>firme</a:t>
            </a:r>
            <a:r>
              <a:rPr lang="en-US" sz="1800" dirty="0">
                <a:effectLst/>
                <a:latin typeface="Aptos" panose="020B0004020202020204" pitchFamily="34" charset="0"/>
                <a:ea typeface="Calibri" panose="020F0502020204030204" pitchFamily="34" charset="0"/>
                <a:cs typeface="Aptos" panose="020B0004020202020204" pitchFamily="34" charset="0"/>
              </a:rPr>
              <a:t> de </a:t>
            </a:r>
            <a:r>
              <a:rPr lang="en-US" sz="1800" dirty="0" err="1">
                <a:effectLst/>
                <a:latin typeface="Aptos" panose="020B0004020202020204" pitchFamily="34" charset="0"/>
                <a:ea typeface="Calibri" panose="020F0502020204030204" pitchFamily="34" charset="0"/>
                <a:cs typeface="Aptos" panose="020B0004020202020204" pitchFamily="34" charset="0"/>
              </a:rPr>
              <a:t>contabilitate</a:t>
            </a:r>
            <a:r>
              <a:rPr lang="en-US" sz="1800" dirty="0">
                <a:effectLst/>
                <a:latin typeface="Aptos" panose="020B0004020202020204" pitchFamily="34" charset="0"/>
                <a:ea typeface="Calibri" panose="020F0502020204030204" pitchFamily="34" charset="0"/>
                <a:cs typeface="Aptos" panose="020B0004020202020204" pitchFamily="34" charset="0"/>
              </a:rPr>
              <a:t> ? </a:t>
            </a:r>
            <a:endParaRPr lang="ro-RO" sz="1800" dirty="0">
              <a:effectLst/>
              <a:latin typeface="Aptos" panose="020B0004020202020204" pitchFamily="34" charset="0"/>
              <a:ea typeface="Calibri" panose="020F0502020204030204" pitchFamily="34" charset="0"/>
              <a:cs typeface="Aptos" panose="020B0004020202020204" pitchFamily="34" charset="0"/>
            </a:endParaRPr>
          </a:p>
          <a:p>
            <a:pPr marL="0" marR="0" indent="0">
              <a:spcBef>
                <a:spcPts val="0"/>
              </a:spcBef>
              <a:spcAft>
                <a:spcPts val="0"/>
              </a:spcAft>
              <a:buNone/>
            </a:pPr>
            <a:endParaRPr lang="ro-RO" sz="1800" dirty="0">
              <a:effectLst/>
              <a:latin typeface="Aptos" panose="020B0004020202020204" pitchFamily="34" charset="0"/>
              <a:ea typeface="Calibri" panose="020F0502020204030204" pitchFamily="34" charset="0"/>
              <a:cs typeface="Aptos" panose="020B0004020202020204" pitchFamily="34" charset="0"/>
            </a:endParaRPr>
          </a:p>
          <a:p>
            <a:pPr marL="0" marR="0" indent="0">
              <a:spcBef>
                <a:spcPts val="0"/>
              </a:spcBef>
              <a:spcAft>
                <a:spcPts val="0"/>
              </a:spcAft>
              <a:buNone/>
            </a:pPr>
            <a:r>
              <a:rPr lang="ro-RO" sz="1800" dirty="0">
                <a:effectLst/>
                <a:latin typeface="Aptos" panose="020B0004020202020204" pitchFamily="34" charset="0"/>
                <a:ea typeface="Calibri" panose="020F0502020204030204" pitchFamily="34" charset="0"/>
                <a:cs typeface="Aptos" panose="020B0004020202020204" pitchFamily="34" charset="0"/>
              </a:rPr>
              <a:t>Peste 98% din companiile de conta se încadrează în segmentul micro și putem spune că toate firmele de conta sunt IMM, cu excepția a 3 firme din </a:t>
            </a:r>
            <a:r>
              <a:rPr lang="ro-RO" sz="1800" dirty="0" err="1">
                <a:effectLst/>
                <a:latin typeface="Aptos" panose="020B0004020202020204" pitchFamily="34" charset="0"/>
                <a:ea typeface="Calibri" panose="020F0502020204030204" pitchFamily="34" charset="0"/>
                <a:cs typeface="Aptos" panose="020B0004020202020204" pitchFamily="34" charset="0"/>
              </a:rPr>
              <a:t>Bucuresti</a:t>
            </a:r>
            <a:r>
              <a:rPr lang="ro-RO" sz="1800" dirty="0">
                <a:effectLst/>
                <a:latin typeface="Aptos" panose="020B0004020202020204" pitchFamily="34" charset="0"/>
                <a:ea typeface="Calibri" panose="020F0502020204030204" pitchFamily="34" charset="0"/>
                <a:cs typeface="Aptos" panose="020B0004020202020204" pitchFamily="34" charset="0"/>
              </a:rPr>
              <a:t> care se încadrează în categoria de firme mari.</a:t>
            </a:r>
          </a:p>
          <a:p>
            <a:pPr marL="0" marR="0" indent="0">
              <a:spcBef>
                <a:spcPts val="0"/>
              </a:spcBef>
              <a:spcAft>
                <a:spcPts val="0"/>
              </a:spcAft>
              <a:buNone/>
            </a:pPr>
            <a:endParaRPr lang="ro-RO" sz="1800" dirty="0">
              <a:effectLst/>
              <a:latin typeface="Aptos" panose="020B0004020202020204" pitchFamily="34" charset="0"/>
              <a:ea typeface="Calibri" panose="020F0502020204030204" pitchFamily="34" charset="0"/>
              <a:cs typeface="Aptos" panose="020B0004020202020204" pitchFamily="34" charset="0"/>
            </a:endParaRPr>
          </a:p>
          <a:p>
            <a:pPr marL="0" marR="0" indent="0">
              <a:spcBef>
                <a:spcPts val="0"/>
              </a:spcBef>
              <a:spcAft>
                <a:spcPts val="0"/>
              </a:spcAft>
              <a:buNone/>
            </a:pPr>
            <a:r>
              <a:rPr lang="ro-RO" sz="1800" dirty="0">
                <a:effectLst/>
                <a:latin typeface="Aptos" panose="020B0004020202020204" pitchFamily="34" charset="0"/>
                <a:ea typeface="Calibri" panose="020F0502020204030204" pitchFamily="34" charset="0"/>
                <a:cs typeface="Aptos" panose="020B0004020202020204" pitchFamily="34" charset="0"/>
              </a:rPr>
              <a:t>Prin comparație cu numărul total de firme care au depus bilanț în intervalul 2018-2023, putem observa că numărul firmelor de contabilitate a crescut mai lent, astfel că în 2018 erau 58 de firme la fiecare firmă de conta, iar în 2023 sunt 68.</a:t>
            </a:r>
          </a:p>
          <a:p>
            <a:pPr marL="0" marR="0" indent="0">
              <a:spcBef>
                <a:spcPts val="0"/>
              </a:spcBef>
              <a:spcAft>
                <a:spcPts val="0"/>
              </a:spcAft>
              <a:buNone/>
            </a:pPr>
            <a:endParaRPr lang="ro-RO" sz="1800" dirty="0">
              <a:effectLst/>
              <a:latin typeface="Aptos" panose="020B0004020202020204" pitchFamily="34" charset="0"/>
              <a:ea typeface="Calibri" panose="020F0502020204030204" pitchFamily="34" charset="0"/>
              <a:cs typeface="Aptos" panose="020B0004020202020204" pitchFamily="34" charset="0"/>
            </a:endParaRPr>
          </a:p>
          <a:p>
            <a:pPr marL="0" marR="0" indent="0">
              <a:spcBef>
                <a:spcPts val="0"/>
              </a:spcBef>
              <a:spcAft>
                <a:spcPts val="0"/>
              </a:spcAft>
              <a:buNone/>
            </a:pPr>
            <a:endParaRPr lang="ro-RO" sz="1800" dirty="0">
              <a:effectLst/>
              <a:latin typeface="Aptos" panose="020B0004020202020204" pitchFamily="34" charset="0"/>
              <a:ea typeface="Calibri" panose="020F0502020204030204" pitchFamily="34" charset="0"/>
              <a:cs typeface="Aptos" panose="020B0004020202020204" pitchFamily="34" charset="0"/>
            </a:endParaRPr>
          </a:p>
          <a:p>
            <a:pPr marL="342900" marR="0" indent="-342900">
              <a:spcBef>
                <a:spcPts val="0"/>
              </a:spcBef>
              <a:spcAft>
                <a:spcPts val="0"/>
              </a:spcAft>
              <a:buAutoNum type="arabicPeriod"/>
            </a:pPr>
            <a:endParaRPr lang="en-US" sz="1800" dirty="0">
              <a:effectLst/>
              <a:latin typeface="Aptos" panose="020B0004020202020204" pitchFamily="34" charset="0"/>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28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În timp ce numărul firmelor fără angajați s-a redus cu aprox. 15% în ultimii 6 ani, numărul firmelor cu 1 angajat aproape că s-a dublat.</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Dacă ne uităm la distribuția în 2023 a numărului de firme de contabilitate, se observă că B are mai multe firme de contabilitate decât numărul cumulat al ultimelor 30 de județe ca număr de firme</a:t>
            </a:r>
          </a:p>
          <a:p>
            <a:pPr marL="342900" marR="0" indent="-342900">
              <a:spcBef>
                <a:spcPts val="0"/>
              </a:spcBef>
              <a:spcAft>
                <a:spcPts val="0"/>
              </a:spcAft>
              <a:buAutoNum type="arabicPeriod"/>
            </a:pPr>
            <a:endParaRPr lang="en-US" sz="1800" dirty="0">
              <a:effectLst/>
              <a:latin typeface="Aptos" panose="020B0004020202020204" pitchFamily="34" charset="0"/>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37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Nr de firme a crescut cu 2.000 adică aproape 20% față de 2018. </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În acest interval, CA a înregistrat o creștere de 50% până la 5 miliarde de lei, astfel că în 2023 cifra de afaceri cumulată a firmelor de conta a depășit pentru prima dată 1 miliard de euro.</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342900" marR="0" indent="-342900">
              <a:spcBef>
                <a:spcPts val="0"/>
              </a:spcBef>
              <a:spcAft>
                <a:spcPts val="0"/>
              </a:spcAft>
              <a:buAutoNum type="arabicPeriod"/>
            </a:pPr>
            <a:endParaRPr lang="en-US" sz="1800" dirty="0">
              <a:effectLst/>
              <a:latin typeface="Aptos" panose="020B0004020202020204" pitchFamily="34" charset="0"/>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81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V-am pregătit și un grafic dinamic cu evoluția CA segmentată pe județele din Top 15 după CA.</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Haideți să-l urmărim</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Concluzia? </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În afară de picajul Sibiului de la 2018 la 2019 nu s-a întâmplat mare lucru</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342900" marR="0" indent="-342900">
              <a:spcBef>
                <a:spcPts val="0"/>
              </a:spcBef>
              <a:spcAft>
                <a:spcPts val="0"/>
              </a:spcAft>
              <a:buAutoNum type="arabicPeriod"/>
            </a:pPr>
            <a:endParaRPr lang="en-US" sz="1800" dirty="0">
              <a:effectLst/>
              <a:latin typeface="Aptos" panose="020B0004020202020204" pitchFamily="34" charset="0"/>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6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Însă când segmentăm datele, ies la lumină lucruri care nu pot fi observate din informațiile cumulate.</a:t>
            </a:r>
          </a:p>
          <a:p>
            <a:pPr marL="0" marR="0" indent="0">
              <a:spcBef>
                <a:spcPts val="0"/>
              </a:spcBef>
              <a:spcAft>
                <a:spcPts val="0"/>
              </a:spcAft>
              <a:buNone/>
            </a:pPr>
            <a:endParaRPr lang="ro-RO" sz="12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ro-RO" sz="1200" dirty="0">
                <a:effectLst/>
                <a:latin typeface="+mn-lt"/>
                <a:ea typeface="Calibri" panose="020F0502020204030204" pitchFamily="34" charset="0"/>
                <a:cs typeface="Aptos" panose="020B0004020202020204" pitchFamily="34" charset="0"/>
              </a:rPr>
              <a:t>De exemplu, chiar dacă firmele cu mai mult de un angajat domină din punct de vedere al valorii CA generate, firmele cu 1 angajat și-au triplat CA în ultimii 6 ani în condițiile în care numărul firmelor cu 1 angajat nici măcar nu s-a dublat.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9900-2E37-468A-913B-B8A98FDB7F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22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3AAF6-546F-4255-A977-8BDABEA3B5B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82C51-60CC-4AE8-B509-9A92DFAFC38C}" type="slidenum">
              <a:rPr lang="en-US" smtClean="0"/>
              <a:t>‹#›</a:t>
            </a:fld>
            <a:endParaRPr lang="en-US"/>
          </a:p>
        </p:txBody>
      </p:sp>
    </p:spTree>
    <p:extLst>
      <p:ext uri="{BB962C8B-B14F-4D97-AF65-F5344CB8AC3E}">
        <p14:creationId xmlns:p14="http://schemas.microsoft.com/office/powerpoint/2010/main" val="293487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3AAF6-546F-4255-A977-8BDABEA3B5B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82C51-60CC-4AE8-B509-9A92DFAFC38C}" type="slidenum">
              <a:rPr lang="en-US" smtClean="0"/>
              <a:t>‹#›</a:t>
            </a:fld>
            <a:endParaRPr lang="en-US"/>
          </a:p>
        </p:txBody>
      </p:sp>
    </p:spTree>
    <p:extLst>
      <p:ext uri="{BB962C8B-B14F-4D97-AF65-F5344CB8AC3E}">
        <p14:creationId xmlns:p14="http://schemas.microsoft.com/office/powerpoint/2010/main" val="4483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3AAF6-546F-4255-A977-8BDABEA3B5B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82C51-60CC-4AE8-B509-9A92DFAFC38C}" type="slidenum">
              <a:rPr lang="en-US" smtClean="0"/>
              <a:t>‹#›</a:t>
            </a:fld>
            <a:endParaRPr lang="en-US"/>
          </a:p>
        </p:txBody>
      </p:sp>
    </p:spTree>
    <p:extLst>
      <p:ext uri="{BB962C8B-B14F-4D97-AF65-F5344CB8AC3E}">
        <p14:creationId xmlns:p14="http://schemas.microsoft.com/office/powerpoint/2010/main" val="327139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3AAF6-546F-4255-A977-8BDABEA3B5B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82C51-60CC-4AE8-B509-9A92DFAFC38C}" type="slidenum">
              <a:rPr lang="en-US" smtClean="0"/>
              <a:t>‹#›</a:t>
            </a:fld>
            <a:endParaRPr lang="en-US"/>
          </a:p>
        </p:txBody>
      </p:sp>
    </p:spTree>
    <p:extLst>
      <p:ext uri="{BB962C8B-B14F-4D97-AF65-F5344CB8AC3E}">
        <p14:creationId xmlns:p14="http://schemas.microsoft.com/office/powerpoint/2010/main" val="385346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3AAF6-546F-4255-A977-8BDABEA3B5B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82C51-60CC-4AE8-B509-9A92DFAFC38C}" type="slidenum">
              <a:rPr lang="en-US" smtClean="0"/>
              <a:t>‹#›</a:t>
            </a:fld>
            <a:endParaRPr lang="en-US"/>
          </a:p>
        </p:txBody>
      </p:sp>
    </p:spTree>
    <p:extLst>
      <p:ext uri="{BB962C8B-B14F-4D97-AF65-F5344CB8AC3E}">
        <p14:creationId xmlns:p14="http://schemas.microsoft.com/office/powerpoint/2010/main" val="283759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3AAF6-546F-4255-A977-8BDABEA3B5B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82C51-60CC-4AE8-B509-9A92DFAFC38C}" type="slidenum">
              <a:rPr lang="en-US" smtClean="0"/>
              <a:t>‹#›</a:t>
            </a:fld>
            <a:endParaRPr lang="en-US"/>
          </a:p>
        </p:txBody>
      </p:sp>
    </p:spTree>
    <p:extLst>
      <p:ext uri="{BB962C8B-B14F-4D97-AF65-F5344CB8AC3E}">
        <p14:creationId xmlns:p14="http://schemas.microsoft.com/office/powerpoint/2010/main" val="191576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F3AAF6-546F-4255-A977-8BDABEA3B5B9}"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F82C51-60CC-4AE8-B509-9A92DFAFC38C}" type="slidenum">
              <a:rPr lang="en-US" smtClean="0"/>
              <a:t>‹#›</a:t>
            </a:fld>
            <a:endParaRPr lang="en-US"/>
          </a:p>
        </p:txBody>
      </p:sp>
    </p:spTree>
    <p:extLst>
      <p:ext uri="{BB962C8B-B14F-4D97-AF65-F5344CB8AC3E}">
        <p14:creationId xmlns:p14="http://schemas.microsoft.com/office/powerpoint/2010/main" val="141372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F3AAF6-546F-4255-A977-8BDABEA3B5B9}"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F82C51-60CC-4AE8-B509-9A92DFAFC38C}" type="slidenum">
              <a:rPr lang="en-US" smtClean="0"/>
              <a:t>‹#›</a:t>
            </a:fld>
            <a:endParaRPr lang="en-US"/>
          </a:p>
        </p:txBody>
      </p:sp>
    </p:spTree>
    <p:extLst>
      <p:ext uri="{BB962C8B-B14F-4D97-AF65-F5344CB8AC3E}">
        <p14:creationId xmlns:p14="http://schemas.microsoft.com/office/powerpoint/2010/main" val="103742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3AAF6-546F-4255-A977-8BDABEA3B5B9}"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F82C51-60CC-4AE8-B509-9A92DFAFC38C}" type="slidenum">
              <a:rPr lang="en-US" smtClean="0"/>
              <a:t>‹#›</a:t>
            </a:fld>
            <a:endParaRPr lang="en-US"/>
          </a:p>
        </p:txBody>
      </p:sp>
    </p:spTree>
    <p:extLst>
      <p:ext uri="{BB962C8B-B14F-4D97-AF65-F5344CB8AC3E}">
        <p14:creationId xmlns:p14="http://schemas.microsoft.com/office/powerpoint/2010/main" val="169350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3AAF6-546F-4255-A977-8BDABEA3B5B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82C51-60CC-4AE8-B509-9A92DFAFC38C}" type="slidenum">
              <a:rPr lang="en-US" smtClean="0"/>
              <a:t>‹#›</a:t>
            </a:fld>
            <a:endParaRPr lang="en-US"/>
          </a:p>
        </p:txBody>
      </p:sp>
    </p:spTree>
    <p:extLst>
      <p:ext uri="{BB962C8B-B14F-4D97-AF65-F5344CB8AC3E}">
        <p14:creationId xmlns:p14="http://schemas.microsoft.com/office/powerpoint/2010/main" val="58738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3AAF6-546F-4255-A977-8BDABEA3B5B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82C51-60CC-4AE8-B509-9A92DFAFC38C}" type="slidenum">
              <a:rPr lang="en-US" smtClean="0"/>
              <a:t>‹#›</a:t>
            </a:fld>
            <a:endParaRPr lang="en-US"/>
          </a:p>
        </p:txBody>
      </p:sp>
    </p:spTree>
    <p:extLst>
      <p:ext uri="{BB962C8B-B14F-4D97-AF65-F5344CB8AC3E}">
        <p14:creationId xmlns:p14="http://schemas.microsoft.com/office/powerpoint/2010/main" val="370865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3AAF6-546F-4255-A977-8BDABEA3B5B9}"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82C51-60CC-4AE8-B509-9A92DFAFC38C}" type="slidenum">
              <a:rPr lang="en-US" smtClean="0"/>
              <a:t>‹#›</a:t>
            </a:fld>
            <a:endParaRPr lang="en-US"/>
          </a:p>
        </p:txBody>
      </p:sp>
    </p:spTree>
    <p:extLst>
      <p:ext uri="{BB962C8B-B14F-4D97-AF65-F5344CB8AC3E}">
        <p14:creationId xmlns:p14="http://schemas.microsoft.com/office/powerpoint/2010/main" val="3615698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race.b2i.app/charts/1f8256ae325dcac7ed5e0f83b0f4206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b2i.ap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linkedin.com/in/liviusav/" TargetMode="External"/><Relationship Id="rId5" Type="http://schemas.openxmlformats.org/officeDocument/2006/relationships/hyperlink" Target="mailto:liviu.sav@immclub.info" TargetMode="External"/><Relationship Id="rId4" Type="http://schemas.openxmlformats.org/officeDocument/2006/relationships/hyperlink" Target="mailto:liviu.sav@b2i.app"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b2i.app/"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s://www.linkedin.com/in/liviusav/" TargetMode="External"/><Relationship Id="rId5" Type="http://schemas.openxmlformats.org/officeDocument/2006/relationships/hyperlink" Target="mailto:liviu.sav@immclub.info" TargetMode="External"/><Relationship Id="rId4" Type="http://schemas.openxmlformats.org/officeDocument/2006/relationships/hyperlink" Target="mailto:liviu.sav@b2i.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race.b2i.app/charts/5eabca9fa5a73da30cb180017f17473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1536174"/>
            <a:ext cx="10243334" cy="3785652"/>
          </a:xfrm>
          <a:prstGeom prst="rect">
            <a:avLst/>
          </a:prstGeom>
          <a:noFill/>
        </p:spPr>
        <p:txBody>
          <a:bodyPr wrap="square">
            <a:spAutoFit/>
          </a:bodyPr>
          <a:lstStyle/>
          <a:p>
            <a:pPr marL="0" marR="0" algn="ctr">
              <a:spcBef>
                <a:spcPts val="0"/>
              </a:spcBef>
              <a:spcAft>
                <a:spcPts val="0"/>
              </a:spcAft>
            </a:pPr>
            <a:r>
              <a:rPr lang="ro-RO" sz="8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Cum arată piața serviciilor de contabilitate în 2024?</a:t>
            </a:r>
            <a:endParaRPr lang="en-US" sz="8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4210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squares&#10;&#10;Description automatically generated">
            <a:extLst>
              <a:ext uri="{FF2B5EF4-FFF2-40B4-BE49-F238E27FC236}">
                <a16:creationId xmlns:a16="http://schemas.microsoft.com/office/drawing/2014/main" id="{E8CFB7C9-7E78-84FB-6180-51031597D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290" y="1531260"/>
            <a:ext cx="9105420" cy="5184107"/>
          </a:xfrm>
          <a:prstGeom prst="rect">
            <a:avLst/>
          </a:prstGeom>
        </p:spPr>
      </p:pic>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Segmentarea Cifra de afaceri 2</a:t>
            </a:r>
            <a:endParaRPr lang="en-US" sz="4800" b="1" dirty="0">
              <a:latin typeface="+mn-lt"/>
            </a:endParaRPr>
          </a:p>
        </p:txBody>
      </p:sp>
    </p:spTree>
    <p:extLst>
      <p:ext uri="{BB962C8B-B14F-4D97-AF65-F5344CB8AC3E}">
        <p14:creationId xmlns:p14="http://schemas.microsoft.com/office/powerpoint/2010/main" val="196740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blue squares&#10;&#10;Description automatically generated">
            <a:extLst>
              <a:ext uri="{FF2B5EF4-FFF2-40B4-BE49-F238E27FC236}">
                <a16:creationId xmlns:a16="http://schemas.microsoft.com/office/drawing/2014/main" id="{0B19B392-6E77-4A8A-1FAE-CB6DFC386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525" y="1531260"/>
            <a:ext cx="9105420" cy="5184108"/>
          </a:xfrm>
          <a:prstGeom prst="rect">
            <a:avLst/>
          </a:prstGeom>
        </p:spPr>
      </p:pic>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Evoluție profit și număr de angajați</a:t>
            </a:r>
            <a:endParaRPr lang="en-US" sz="4800" b="1" dirty="0">
              <a:latin typeface="+mn-lt"/>
            </a:endParaRPr>
          </a:p>
        </p:txBody>
      </p:sp>
    </p:spTree>
    <p:extLst>
      <p:ext uri="{BB962C8B-B14F-4D97-AF65-F5344CB8AC3E}">
        <p14:creationId xmlns:p14="http://schemas.microsoft.com/office/powerpoint/2010/main" val="254528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graph&#10;&#10;Description automatically generated">
            <a:extLst>
              <a:ext uri="{FF2B5EF4-FFF2-40B4-BE49-F238E27FC236}">
                <a16:creationId xmlns:a16="http://schemas.microsoft.com/office/drawing/2014/main" id="{F9A0E7C1-1790-3A28-0848-3C707D1F6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524" y="1531260"/>
            <a:ext cx="9313229" cy="5302422"/>
          </a:xfrm>
          <a:prstGeom prst="rect">
            <a:avLst/>
          </a:prstGeom>
        </p:spPr>
      </p:pic>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Radiografia firmelor de contabilitate în 2023</a:t>
            </a:r>
            <a:endParaRPr lang="en-US" sz="4800" b="1" dirty="0">
              <a:latin typeface="+mn-lt"/>
            </a:endParaRPr>
          </a:p>
        </p:txBody>
      </p:sp>
    </p:spTree>
    <p:extLst>
      <p:ext uri="{BB962C8B-B14F-4D97-AF65-F5344CB8AC3E}">
        <p14:creationId xmlns:p14="http://schemas.microsoft.com/office/powerpoint/2010/main" val="206810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Principalii indicatori (pe dimensiune și județ)</a:t>
            </a:r>
            <a:endParaRPr lang="en-US" sz="4800" b="1" dirty="0">
              <a:latin typeface="+mn-lt"/>
            </a:endParaRPr>
          </a:p>
        </p:txBody>
      </p:sp>
      <p:pic>
        <p:nvPicPr>
          <p:cNvPr id="6" name="Picture 5" descr="A screenshot of a document&#10;&#10;Description automatically generated">
            <a:extLst>
              <a:ext uri="{FF2B5EF4-FFF2-40B4-BE49-F238E27FC236}">
                <a16:creationId xmlns:a16="http://schemas.microsoft.com/office/drawing/2014/main" id="{80F53885-EA0A-8EC3-26CB-2092F8A0F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523" y="1531260"/>
            <a:ext cx="9196953" cy="5236221"/>
          </a:xfrm>
          <a:prstGeom prst="rect">
            <a:avLst/>
          </a:prstGeom>
        </p:spPr>
      </p:pic>
    </p:spTree>
    <p:extLst>
      <p:ext uri="{BB962C8B-B14F-4D97-AF65-F5344CB8AC3E}">
        <p14:creationId xmlns:p14="http://schemas.microsoft.com/office/powerpoint/2010/main" val="370468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6D5AD308-9D3A-CB7C-42F4-0A7530208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523" y="1531259"/>
            <a:ext cx="9196955" cy="5236222"/>
          </a:xfrm>
          <a:prstGeom prst="rect">
            <a:avLst/>
          </a:prstGeom>
        </p:spPr>
      </p:pic>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Principalii indicatori (Micro)</a:t>
            </a:r>
            <a:endParaRPr lang="en-US" sz="4800" b="1" dirty="0">
              <a:latin typeface="+mn-lt"/>
            </a:endParaRPr>
          </a:p>
        </p:txBody>
      </p:sp>
    </p:spTree>
    <p:extLst>
      <p:ext uri="{BB962C8B-B14F-4D97-AF65-F5344CB8AC3E}">
        <p14:creationId xmlns:p14="http://schemas.microsoft.com/office/powerpoint/2010/main" val="2150326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document&#10;&#10;Description automatically generated">
            <a:extLst>
              <a:ext uri="{FF2B5EF4-FFF2-40B4-BE49-F238E27FC236}">
                <a16:creationId xmlns:a16="http://schemas.microsoft.com/office/drawing/2014/main" id="{6FF39366-778D-45F6-4511-957F71D1A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522" y="1531259"/>
            <a:ext cx="9196953" cy="5236221"/>
          </a:xfrm>
          <a:prstGeom prst="rect">
            <a:avLst/>
          </a:prstGeom>
        </p:spPr>
      </p:pic>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Principalii indicatori (Mici)</a:t>
            </a:r>
            <a:endParaRPr lang="en-US" sz="4800" b="1" dirty="0">
              <a:latin typeface="+mn-lt"/>
            </a:endParaRPr>
          </a:p>
        </p:txBody>
      </p:sp>
    </p:spTree>
    <p:extLst>
      <p:ext uri="{BB962C8B-B14F-4D97-AF65-F5344CB8AC3E}">
        <p14:creationId xmlns:p14="http://schemas.microsoft.com/office/powerpoint/2010/main" val="3402664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Principalii indicatori (Mijlocii și Mari)</a:t>
            </a:r>
            <a:endParaRPr lang="en-US" sz="4800" b="1" dirty="0">
              <a:latin typeface="+mn-lt"/>
            </a:endParaRPr>
          </a:p>
        </p:txBody>
      </p:sp>
      <p:pic>
        <p:nvPicPr>
          <p:cNvPr id="6" name="Picture 5" descr="A screenshot of a computer&#10;&#10;Description automatically generated">
            <a:extLst>
              <a:ext uri="{FF2B5EF4-FFF2-40B4-BE49-F238E27FC236}">
                <a16:creationId xmlns:a16="http://schemas.microsoft.com/office/drawing/2014/main" id="{C6EB6276-EA31-43E6-1217-708C55538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08" y="1428297"/>
            <a:ext cx="7028109" cy="400140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1E76D235-5354-668F-02E0-8A9C28CB0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183" y="3969120"/>
            <a:ext cx="7028109" cy="4001405"/>
          </a:xfrm>
          <a:prstGeom prst="rect">
            <a:avLst/>
          </a:prstGeom>
        </p:spPr>
      </p:pic>
    </p:spTree>
    <p:extLst>
      <p:ext uri="{BB962C8B-B14F-4D97-AF65-F5344CB8AC3E}">
        <p14:creationId xmlns:p14="http://schemas.microsoft.com/office/powerpoint/2010/main" val="408834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C59A62D-BA36-9A1F-825D-61BAA9106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12" y="1480374"/>
            <a:ext cx="10374775" cy="5108502"/>
          </a:xfrm>
          <a:prstGeom prst="rect">
            <a:avLst/>
          </a:prstGeom>
        </p:spPr>
      </p:pic>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Dinamica evoluției ratei profitului pe județe</a:t>
            </a:r>
            <a:endParaRPr lang="en-US" sz="4800" b="1" dirty="0">
              <a:latin typeface="+mn-lt"/>
            </a:endParaRPr>
          </a:p>
        </p:txBody>
      </p:sp>
      <p:sp>
        <p:nvSpPr>
          <p:cNvPr id="6" name="TextBox 5">
            <a:extLst>
              <a:ext uri="{FF2B5EF4-FFF2-40B4-BE49-F238E27FC236}">
                <a16:creationId xmlns:a16="http://schemas.microsoft.com/office/drawing/2014/main" id="{2460B1B9-A146-AB1D-1277-6608B2539CCE}"/>
              </a:ext>
            </a:extLst>
          </p:cNvPr>
          <p:cNvSpPr txBox="1"/>
          <p:nvPr/>
        </p:nvSpPr>
        <p:spPr>
          <a:xfrm>
            <a:off x="2717638" y="978368"/>
            <a:ext cx="6756721" cy="369332"/>
          </a:xfrm>
          <a:prstGeom prst="rect">
            <a:avLst/>
          </a:prstGeom>
          <a:noFill/>
        </p:spPr>
        <p:txBody>
          <a:bodyPr wrap="square">
            <a:spAutoFit/>
          </a:bodyPr>
          <a:lstStyle/>
          <a:p>
            <a:pPr algn="ctr"/>
            <a:r>
              <a:rPr lang="en-US" dirty="0">
                <a:hlinkClick r:id="rId4"/>
              </a:rPr>
              <a:t>https://race.b2i.app/charts/1f8256ae325dcac7ed5e0f83b0f42065</a:t>
            </a:r>
            <a:r>
              <a:rPr lang="ro-RO" dirty="0"/>
              <a:t>  </a:t>
            </a:r>
            <a:endParaRPr lang="en-US" dirty="0"/>
          </a:p>
        </p:txBody>
      </p:sp>
    </p:spTree>
    <p:extLst>
      <p:ext uri="{BB962C8B-B14F-4D97-AF65-F5344CB8AC3E}">
        <p14:creationId xmlns:p14="http://schemas.microsoft.com/office/powerpoint/2010/main" val="120601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numbers and a line&#10;&#10;Description automatically generated with medium confidence">
            <a:extLst>
              <a:ext uri="{FF2B5EF4-FFF2-40B4-BE49-F238E27FC236}">
                <a16:creationId xmlns:a16="http://schemas.microsoft.com/office/drawing/2014/main" id="{2E604D37-28E8-E571-9AA3-5ED76C47D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521" y="1531259"/>
            <a:ext cx="9196954" cy="5236222"/>
          </a:xfrm>
          <a:prstGeom prst="rect">
            <a:avLst/>
          </a:prstGeom>
        </p:spPr>
      </p:pic>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Câte firme au pierdere?</a:t>
            </a:r>
            <a:endParaRPr lang="en-US" sz="4800" b="1" dirty="0">
              <a:latin typeface="+mn-lt"/>
            </a:endParaRPr>
          </a:p>
        </p:txBody>
      </p:sp>
    </p:spTree>
    <p:extLst>
      <p:ext uri="{BB962C8B-B14F-4D97-AF65-F5344CB8AC3E}">
        <p14:creationId xmlns:p14="http://schemas.microsoft.com/office/powerpoint/2010/main" val="195465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pie chart&#10;&#10;Description automatically generated">
            <a:extLst>
              <a:ext uri="{FF2B5EF4-FFF2-40B4-BE49-F238E27FC236}">
                <a16:creationId xmlns:a16="http://schemas.microsoft.com/office/drawing/2014/main" id="{794CAE98-F2FC-E617-50EF-590A075FB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521" y="1531259"/>
            <a:ext cx="9196954" cy="5236222"/>
          </a:xfrm>
          <a:prstGeom prst="rect">
            <a:avLst/>
          </a:prstGeom>
        </p:spPr>
      </p:pic>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Conta vs. Restul lumii</a:t>
            </a:r>
            <a:endParaRPr lang="en-US" sz="4800" b="1" dirty="0">
              <a:latin typeface="+mn-lt"/>
            </a:endParaRPr>
          </a:p>
        </p:txBody>
      </p:sp>
    </p:spTree>
    <p:extLst>
      <p:ext uri="{BB962C8B-B14F-4D97-AF65-F5344CB8AC3E}">
        <p14:creationId xmlns:p14="http://schemas.microsoft.com/office/powerpoint/2010/main" val="405846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7099072"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latin typeface="+mn-lt"/>
              </a:rPr>
              <a:t>Cine sunt </a:t>
            </a:r>
            <a:r>
              <a:rPr lang="en-US" sz="4800" b="1" dirty="0" err="1">
                <a:latin typeface="+mn-lt"/>
              </a:rPr>
              <a:t>eu</a:t>
            </a:r>
            <a:r>
              <a:rPr lang="en-US" sz="4800" b="1" dirty="0">
                <a:latin typeface="+mn-lt"/>
              </a:rPr>
              <a:t>?</a:t>
            </a:r>
          </a:p>
        </p:txBody>
      </p:sp>
      <p:pic>
        <p:nvPicPr>
          <p:cNvPr id="3" name="Picture 2" descr="A person standing in front of a display&#10;&#10;Description automatically generated">
            <a:extLst>
              <a:ext uri="{FF2B5EF4-FFF2-40B4-BE49-F238E27FC236}">
                <a16:creationId xmlns:a16="http://schemas.microsoft.com/office/drawing/2014/main" id="{4C968B79-CF00-DCB8-5D16-2CE856800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525" y="1629247"/>
            <a:ext cx="3545375" cy="4725320"/>
          </a:xfrm>
          <a:prstGeom prst="rect">
            <a:avLst/>
          </a:prstGeom>
        </p:spPr>
      </p:pic>
      <p:sp>
        <p:nvSpPr>
          <p:cNvPr id="6" name="TextBox 5">
            <a:extLst>
              <a:ext uri="{FF2B5EF4-FFF2-40B4-BE49-F238E27FC236}">
                <a16:creationId xmlns:a16="http://schemas.microsoft.com/office/drawing/2014/main" id="{DB80F6AF-6A6F-99CC-4081-46BDA96BCC4D}"/>
              </a:ext>
            </a:extLst>
          </p:cNvPr>
          <p:cNvSpPr txBox="1"/>
          <p:nvPr/>
        </p:nvSpPr>
        <p:spPr>
          <a:xfrm>
            <a:off x="6295490" y="2653079"/>
            <a:ext cx="5632806" cy="2985433"/>
          </a:xfrm>
          <a:prstGeom prst="rect">
            <a:avLst/>
          </a:prstGeom>
          <a:noFill/>
        </p:spPr>
        <p:txBody>
          <a:bodyPr wrap="square">
            <a:spAutoFit/>
          </a:bodyPr>
          <a:lstStyle/>
          <a:p>
            <a:pPr marL="0" marR="0">
              <a:spcBef>
                <a:spcPts val="0"/>
              </a:spcBef>
              <a:spcAft>
                <a:spcPts val="0"/>
              </a:spcAft>
            </a:pPr>
            <a:r>
              <a:rPr lang="en-US" sz="2800" b="1" kern="100" dirty="0">
                <a:effectLst/>
                <a:latin typeface="Calibri" panose="020F0502020204030204" pitchFamily="34" charset="0"/>
                <a:ea typeface="Calibri" panose="020F0502020204030204" pitchFamily="34" charset="0"/>
                <a:cs typeface="Calibri" panose="020F0502020204030204" pitchFamily="34" charset="0"/>
              </a:rPr>
              <a:t>Liviu Sav, FCCA</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CXO and Co-founder - </a:t>
            </a:r>
            <a:r>
              <a:rPr lang="en-US" sz="2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BRIDGE-to-INFORMATION</a:t>
            </a:r>
          </a:p>
          <a:p>
            <a:pPr marL="0" marR="0">
              <a:spcBef>
                <a:spcPts val="0"/>
              </a:spcBef>
              <a:spcAft>
                <a:spcPts val="0"/>
              </a:spcAft>
            </a:pPr>
            <a:r>
              <a:rPr lang="ro-RO" sz="2000" kern="100" dirty="0">
                <a:effectLst/>
                <a:latin typeface="Calibri" panose="020F0502020204030204" pitchFamily="34" charset="0"/>
                <a:ea typeface="Calibri" panose="020F0502020204030204" pitchFamily="34" charset="0"/>
                <a:cs typeface="Times New Roman" panose="02020603050405020304" pitchFamily="18" charset="0"/>
              </a:rPr>
              <a:t>Moderator - ”</a:t>
            </a:r>
            <a:r>
              <a:rPr lang="ro-RO"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Secretele Antreprenorului de Succes</a:t>
            </a:r>
            <a:r>
              <a:rPr lang="ro-RO"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Development manager - </a:t>
            </a:r>
            <a:r>
              <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IMM Club</a:t>
            </a: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Mobile (RO): +40 745 300 528</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de-DE" sz="2000" kern="100" dirty="0" err="1">
                <a:effectLst/>
                <a:latin typeface="Calibri" panose="020F0502020204030204" pitchFamily="34" charset="0"/>
                <a:ea typeface="Calibri" panose="020F0502020204030204" pitchFamily="34" charset="0"/>
                <a:cs typeface="Calibri" panose="020F0502020204030204" pitchFamily="34" charset="0"/>
              </a:rPr>
              <a:t>E-mail</a:t>
            </a:r>
            <a:r>
              <a:rPr lang="de-DE" sz="2000" kern="100" dirty="0">
                <a:effectLst/>
                <a:latin typeface="Calibri" panose="020F0502020204030204" pitchFamily="34" charset="0"/>
                <a:ea typeface="Calibri" panose="020F0502020204030204" pitchFamily="34" charset="0"/>
                <a:cs typeface="Calibri" panose="020F0502020204030204" pitchFamily="34" charset="0"/>
              </a:rPr>
              <a:t>: </a:t>
            </a:r>
            <a:r>
              <a:rPr lang="de-DE" sz="2000"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liviu.sav@b2i.app</a:t>
            </a:r>
            <a:r>
              <a:rPr lang="de-DE" sz="2000" kern="100" dirty="0">
                <a:effectLst/>
                <a:latin typeface="Calibri" panose="020F0502020204030204" pitchFamily="34" charset="0"/>
                <a:ea typeface="Calibri" panose="020F0502020204030204" pitchFamily="34" charset="0"/>
                <a:cs typeface="Calibri" panose="020F0502020204030204" pitchFamily="34" charset="0"/>
              </a:rPr>
              <a:t>, </a:t>
            </a:r>
            <a:r>
              <a:rPr lang="de-DE" sz="2000" kern="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liviu.sav@</a:t>
            </a:r>
            <a:r>
              <a:rPr lang="ro-RO" sz="2000" kern="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immclub.info</a:t>
            </a:r>
            <a:r>
              <a:rPr lang="ro-RO" sz="2000" kern="100" dirty="0">
                <a:solidFill>
                  <a:srgbClr val="0563C1"/>
                </a:solidFill>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de-DE" sz="2000" kern="100" dirty="0">
                <a:effectLst/>
                <a:latin typeface="Calibri" panose="020F0502020204030204" pitchFamily="34" charset="0"/>
                <a:ea typeface="Calibri" panose="020F0502020204030204" pitchFamily="34" charset="0"/>
                <a:cs typeface="Calibri" panose="020F0502020204030204" pitchFamily="34" charset="0"/>
              </a:rPr>
              <a:t>LinkedIn: </a:t>
            </a:r>
            <a:r>
              <a:rPr lang="de-DE" sz="2000"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https://www.linkedin.com/in/liviusav/</a:t>
            </a: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Website: </a:t>
            </a:r>
            <a:r>
              <a:rPr lang="en-US" sz="2000" kern="100" dirty="0">
                <a:effectLst/>
                <a:latin typeface="Calibri" panose="020F0502020204030204" pitchFamily="34" charset="0"/>
                <a:ea typeface="Calibri" panose="020F0502020204030204" pitchFamily="34" charset="0"/>
                <a:cs typeface="Calibri" panose="020F0502020204030204" pitchFamily="34" charset="0"/>
                <a:hlinkClick r:id="rId7"/>
              </a:rPr>
              <a:t>https://b2i.app/</a:t>
            </a: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67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1536174"/>
            <a:ext cx="10243334" cy="3785652"/>
          </a:xfrm>
          <a:prstGeom prst="rect">
            <a:avLst/>
          </a:prstGeom>
          <a:noFill/>
        </p:spPr>
        <p:txBody>
          <a:bodyPr wrap="square">
            <a:spAutoFit/>
          </a:bodyPr>
          <a:lstStyle/>
          <a:p>
            <a:pPr marL="0" marR="0" algn="ctr">
              <a:spcBef>
                <a:spcPts val="0"/>
              </a:spcBef>
              <a:spcAft>
                <a:spcPts val="0"/>
              </a:spcAft>
            </a:pPr>
            <a:r>
              <a:rPr lang="ro-RO" sz="8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II. Cum putem da și mai multă valoare informațiilor contabile? </a:t>
            </a:r>
            <a:endParaRPr lang="en-US" sz="8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518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Ce fac contabilii zilelor noastre? (CHAT GPT)</a:t>
            </a:r>
            <a:endParaRPr lang="en-US" sz="4800" b="1" dirty="0">
              <a:latin typeface="+mn-lt"/>
            </a:endParaRPr>
          </a:p>
        </p:txBody>
      </p:sp>
      <p:pic>
        <p:nvPicPr>
          <p:cNvPr id="3" name="Picture 2" descr="A screenshot of a chat&#10;&#10;Description automatically generated">
            <a:extLst>
              <a:ext uri="{FF2B5EF4-FFF2-40B4-BE49-F238E27FC236}">
                <a16:creationId xmlns:a16="http://schemas.microsoft.com/office/drawing/2014/main" id="{849676FE-E908-7F82-2A89-9A04430F8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05" y="1555565"/>
            <a:ext cx="9126939" cy="4927796"/>
          </a:xfrm>
          <a:prstGeom prst="rect">
            <a:avLst/>
          </a:prstGeom>
        </p:spPr>
      </p:pic>
    </p:spTree>
    <p:extLst>
      <p:ext uri="{BB962C8B-B14F-4D97-AF65-F5344CB8AC3E}">
        <p14:creationId xmlns:p14="http://schemas.microsoft.com/office/powerpoint/2010/main" val="336584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Ce face contabilul? (părerea mea)</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894025" y="1811199"/>
            <a:ext cx="10623500" cy="3754874"/>
          </a:xfrm>
          <a:prstGeom prst="rect">
            <a:avLst/>
          </a:prstGeom>
          <a:noFill/>
        </p:spPr>
        <p:txBody>
          <a:bodyPr wrap="square">
            <a:spAutoFit/>
          </a:bodyPr>
          <a:lstStyle/>
          <a:p>
            <a:pPr marL="742950" marR="0" indent="-742950">
              <a:spcBef>
                <a:spcPts val="0"/>
              </a:spcBef>
              <a:spcAft>
                <a:spcPts val="0"/>
              </a:spcAft>
              <a:buAutoNum type="arabicPeriod"/>
            </a:pPr>
            <a:r>
              <a:rPr lang="ro-RO" sz="3400" kern="100" dirty="0">
                <a:effectLst/>
                <a:latin typeface="Calibri" panose="020F0502020204030204" pitchFamily="34" charset="0"/>
                <a:ea typeface="Calibri" panose="020F0502020204030204" pitchFamily="34" charset="0"/>
                <a:cs typeface="Calibri" panose="020F0502020204030204" pitchFamily="34" charset="0"/>
              </a:rPr>
              <a:t>Se ocupă de evidențierea tuturor tranzacțiilor dintr-o afacere conform legislației contabile și fiscale în vigoare</a:t>
            </a:r>
          </a:p>
          <a:p>
            <a:pPr marL="742950" marR="0" indent="-742950">
              <a:spcBef>
                <a:spcPts val="0"/>
              </a:spcBef>
              <a:spcAft>
                <a:spcPts val="0"/>
              </a:spcAft>
              <a:buAutoNum type="arabicPeriod"/>
            </a:pPr>
            <a:r>
              <a:rPr lang="ro-RO" sz="3400" kern="100" dirty="0">
                <a:latin typeface="Calibri" panose="020F0502020204030204" pitchFamily="34" charset="0"/>
                <a:ea typeface="Calibri" panose="020F0502020204030204" pitchFamily="34" charset="0"/>
                <a:cs typeface="Calibri" panose="020F0502020204030204" pitchFamily="34" charset="0"/>
              </a:rPr>
              <a:t>Depune declarații și deconturi</a:t>
            </a:r>
            <a:r>
              <a:rPr lang="ro-RO" sz="3400" kern="100" dirty="0">
                <a:effectLst/>
                <a:latin typeface="Calibri" panose="020F0502020204030204" pitchFamily="34" charset="0"/>
                <a:ea typeface="Calibri" panose="020F0502020204030204" pitchFamily="34" charset="0"/>
                <a:cs typeface="Calibri" panose="020F0502020204030204" pitchFamily="34" charset="0"/>
              </a:rPr>
              <a:t>  </a:t>
            </a:r>
          </a:p>
          <a:p>
            <a:pPr marL="742950" marR="0" indent="-742950">
              <a:spcBef>
                <a:spcPts val="0"/>
              </a:spcBef>
              <a:spcAft>
                <a:spcPts val="0"/>
              </a:spcAft>
              <a:buAutoNum type="arabicPeriod"/>
            </a:pPr>
            <a:r>
              <a:rPr lang="ro-RO" sz="3400" kern="100" dirty="0">
                <a:latin typeface="Calibri" panose="020F0502020204030204" pitchFamily="34" charset="0"/>
                <a:ea typeface="Calibri" panose="020F0502020204030204" pitchFamily="34" charset="0"/>
                <a:cs typeface="Calibri" panose="020F0502020204030204" pitchFamily="34" charset="0"/>
              </a:rPr>
              <a:t>Întocmește balanța de verificare și situațiile financiare</a:t>
            </a:r>
          </a:p>
          <a:p>
            <a:pPr marL="742950" marR="0" indent="-742950">
              <a:spcBef>
                <a:spcPts val="0"/>
              </a:spcBef>
              <a:spcAft>
                <a:spcPts val="0"/>
              </a:spcAft>
              <a:buAutoNum type="arabicPeriod"/>
            </a:pPr>
            <a:r>
              <a:rPr lang="ro-RO" sz="3400" kern="100" dirty="0">
                <a:effectLst/>
                <a:latin typeface="Calibri" panose="020F0502020204030204" pitchFamily="34" charset="0"/>
                <a:ea typeface="Calibri" panose="020F0502020204030204" pitchFamily="34" charset="0"/>
                <a:cs typeface="Calibri" panose="020F0502020204030204" pitchFamily="34" charset="0"/>
              </a:rPr>
              <a:t>Ajută la întocmirea de documentații pentru finanțare</a:t>
            </a:r>
          </a:p>
          <a:p>
            <a:pPr marL="742950" marR="0" indent="-742950">
              <a:spcBef>
                <a:spcPts val="0"/>
              </a:spcBef>
              <a:spcAft>
                <a:spcPts val="0"/>
              </a:spcAft>
              <a:buAutoNum type="arabicPeriod"/>
            </a:pPr>
            <a:r>
              <a:rPr lang="ro-RO" sz="3400" kern="100" dirty="0">
                <a:latin typeface="Calibri" panose="020F0502020204030204" pitchFamily="34" charset="0"/>
                <a:ea typeface="Calibri" panose="020F0502020204030204" pitchFamily="34" charset="0"/>
                <a:cs typeface="Calibri" panose="020F0502020204030204" pitchFamily="34" charset="0"/>
              </a:rPr>
              <a:t>Întocmește diverse rapoarte</a:t>
            </a:r>
          </a:p>
          <a:p>
            <a:pPr marL="742950" marR="0" indent="-742950">
              <a:spcBef>
                <a:spcPts val="0"/>
              </a:spcBef>
              <a:spcAft>
                <a:spcPts val="0"/>
              </a:spcAft>
              <a:buAutoNum type="arabicPeriod"/>
            </a:pPr>
            <a:r>
              <a:rPr lang="ro-RO" sz="3400" kern="100" dirty="0">
                <a:effectLst/>
                <a:latin typeface="Calibri" panose="020F0502020204030204" pitchFamily="34" charset="0"/>
                <a:ea typeface="Calibri" panose="020F0502020204030204" pitchFamily="34" charset="0"/>
                <a:cs typeface="Calibri" panose="020F0502020204030204" pitchFamily="34" charset="0"/>
              </a:rPr>
              <a:t>Desfăș</a:t>
            </a:r>
            <a:r>
              <a:rPr lang="ro-RO" sz="3400" kern="100" dirty="0">
                <a:latin typeface="Calibri" panose="020F0502020204030204" pitchFamily="34" charset="0"/>
                <a:ea typeface="Calibri" panose="020F0502020204030204" pitchFamily="34" charset="0"/>
                <a:cs typeface="Calibri" panose="020F0502020204030204" pitchFamily="34" charset="0"/>
              </a:rPr>
              <a:t>oară diverse alte servicii de suport</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049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9109555"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Întrebare de </a:t>
            </a:r>
            <a:r>
              <a:rPr lang="ro-RO" sz="4800" b="1" dirty="0">
                <a:solidFill>
                  <a:srgbClr val="FF0000"/>
                </a:solidFill>
                <a:latin typeface="+mn-lt"/>
              </a:rPr>
              <a:t>1.000.000 de puncte</a:t>
            </a:r>
            <a:endParaRPr lang="en-US" sz="4800" b="1" dirty="0">
              <a:solidFill>
                <a:srgbClr val="FF0000"/>
              </a:solidFill>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2613392"/>
            <a:ext cx="10243334" cy="1631216"/>
          </a:xfrm>
          <a:prstGeom prst="rect">
            <a:avLst/>
          </a:prstGeom>
          <a:noFill/>
        </p:spPr>
        <p:txBody>
          <a:bodyPr wrap="square">
            <a:spAutoFit/>
          </a:bodyPr>
          <a:lstStyle/>
          <a:p>
            <a:pPr marL="0" marR="0" algn="ctr">
              <a:spcBef>
                <a:spcPts val="0"/>
              </a:spcBef>
              <a:spcAft>
                <a:spcPts val="0"/>
              </a:spcAft>
            </a:pPr>
            <a:r>
              <a:rPr lang="ro-RO" sz="4000" kern="100" dirty="0">
                <a:effectLst/>
                <a:latin typeface="Calibri" panose="020F0502020204030204" pitchFamily="34" charset="0"/>
                <a:ea typeface="Calibri" panose="020F0502020204030204" pitchFamily="34" charset="0"/>
                <a:cs typeface="Calibri" panose="020F0502020204030204" pitchFamily="34" charset="0"/>
              </a:rPr>
              <a:t>Ce reprezintă contabilitatea pentru un antreprenor?</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9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Ce este contabilitatea pentru antreprenor?</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2305615"/>
            <a:ext cx="10243334" cy="2862322"/>
          </a:xfrm>
          <a:prstGeom prst="rect">
            <a:avLst/>
          </a:prstGeom>
          <a:noFill/>
        </p:spPr>
        <p:txBody>
          <a:bodyPr wrap="square">
            <a:spAutoFit/>
          </a:bodyPr>
          <a:lstStyle/>
          <a:p>
            <a:pPr marL="0" marR="0" algn="ctr">
              <a:spcBef>
                <a:spcPts val="0"/>
              </a:spcBef>
              <a:spcAft>
                <a:spcPts val="0"/>
              </a:spcAft>
            </a:pPr>
            <a:r>
              <a:rPr lang="ro-RO" sz="8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NIMIC</a:t>
            </a:r>
          </a:p>
          <a:p>
            <a:pPr marL="0" marR="0" algn="ctr">
              <a:spcBef>
                <a:spcPts val="0"/>
              </a:spcBef>
              <a:spcAft>
                <a:spcPts val="0"/>
              </a:spcAft>
            </a:pPr>
            <a:endParaRPr lang="ro-RO" sz="4000" kern="100" dirty="0">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ro-RO" sz="4000" kern="100" dirty="0">
                <a:effectLst/>
                <a:latin typeface="Calibri" panose="020F0502020204030204" pitchFamily="34" charset="0"/>
                <a:ea typeface="Calibri" panose="020F0502020204030204" pitchFamily="34" charset="0"/>
                <a:cs typeface="Calibri" panose="020F0502020204030204" pitchFamily="34" charset="0"/>
              </a:rPr>
              <a:t>Cel mult o obligație legală</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593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7099072"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Întrebarea 2</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2613392"/>
            <a:ext cx="10243334" cy="1631216"/>
          </a:xfrm>
          <a:prstGeom prst="rect">
            <a:avLst/>
          </a:prstGeom>
          <a:noFill/>
        </p:spPr>
        <p:txBody>
          <a:bodyPr wrap="square">
            <a:spAutoFit/>
          </a:bodyPr>
          <a:lstStyle/>
          <a:p>
            <a:pPr marL="0" marR="0" algn="ctr">
              <a:spcBef>
                <a:spcPts val="0"/>
              </a:spcBef>
              <a:spcAft>
                <a:spcPts val="0"/>
              </a:spcAft>
            </a:pPr>
            <a:r>
              <a:rPr lang="ro-RO" sz="4000" kern="100" dirty="0">
                <a:latin typeface="Calibri" panose="020F0502020204030204" pitchFamily="34" charset="0"/>
                <a:ea typeface="Calibri" panose="020F0502020204030204" pitchFamily="34" charset="0"/>
                <a:cs typeface="Calibri" panose="020F0502020204030204" pitchFamily="34" charset="0"/>
              </a:rPr>
              <a:t>De c</a:t>
            </a:r>
            <a:r>
              <a:rPr lang="ro-RO" sz="4000" kern="100" dirty="0">
                <a:effectLst/>
                <a:latin typeface="Calibri" panose="020F0502020204030204" pitchFamily="34" charset="0"/>
                <a:ea typeface="Calibri" panose="020F0502020204030204" pitchFamily="34" charset="0"/>
                <a:cs typeface="Calibri" panose="020F0502020204030204" pitchFamily="34" charset="0"/>
              </a:rPr>
              <a:t>e contabilitatea nu </a:t>
            </a:r>
            <a:r>
              <a:rPr lang="ro-RO" sz="4000" kern="100" dirty="0">
                <a:latin typeface="Calibri" panose="020F0502020204030204" pitchFamily="34" charset="0"/>
                <a:ea typeface="Calibri" panose="020F0502020204030204" pitchFamily="34" charset="0"/>
                <a:cs typeface="Calibri" panose="020F0502020204030204" pitchFamily="34" charset="0"/>
              </a:rPr>
              <a:t>î</a:t>
            </a:r>
            <a:r>
              <a:rPr lang="ro-RO" sz="4000" kern="100" dirty="0">
                <a:effectLst/>
                <a:latin typeface="Calibri" panose="020F0502020204030204" pitchFamily="34" charset="0"/>
                <a:ea typeface="Calibri" panose="020F0502020204030204" pitchFamily="34" charset="0"/>
                <a:cs typeface="Calibri" panose="020F0502020204030204" pitchFamily="34" charset="0"/>
              </a:rPr>
              <a:t>nseamnă </a:t>
            </a:r>
            <a:r>
              <a:rPr lang="ro-RO" sz="4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NIMIC</a:t>
            </a:r>
            <a:r>
              <a:rPr lang="ro-RO" sz="4000" kern="100" dirty="0">
                <a:effectLst/>
                <a:latin typeface="Calibri" panose="020F0502020204030204" pitchFamily="34" charset="0"/>
                <a:ea typeface="Calibri" panose="020F0502020204030204" pitchFamily="34" charset="0"/>
                <a:cs typeface="Calibri" panose="020F0502020204030204" pitchFamily="34" charset="0"/>
              </a:rPr>
              <a:t> pentru un antreprenor?</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067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De ce contabilitatea este un NIMIC?</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2921168"/>
            <a:ext cx="10243334" cy="1015663"/>
          </a:xfrm>
          <a:prstGeom prst="rect">
            <a:avLst/>
          </a:prstGeom>
          <a:noFill/>
        </p:spPr>
        <p:txBody>
          <a:bodyPr wrap="square">
            <a:spAutoFit/>
          </a:bodyPr>
          <a:lstStyle/>
          <a:p>
            <a:pPr marL="0" marR="0" algn="ctr">
              <a:spcBef>
                <a:spcPts val="0"/>
              </a:spcBef>
              <a:spcAft>
                <a:spcPts val="0"/>
              </a:spcAft>
            </a:pPr>
            <a:r>
              <a:rPr lang="ro-RO" sz="4000" kern="100" dirty="0">
                <a:effectLst/>
                <a:latin typeface="Calibri" panose="020F0502020204030204" pitchFamily="34" charset="0"/>
                <a:ea typeface="Calibri" panose="020F0502020204030204" pitchFamily="34" charset="0"/>
                <a:cs typeface="Calibri" panose="020F0502020204030204" pitchFamily="34" charset="0"/>
              </a:rPr>
              <a:t>Pentru c</a:t>
            </a:r>
            <a:r>
              <a:rPr lang="ro-RO" sz="4000" kern="100" dirty="0">
                <a:latin typeface="Calibri" panose="020F0502020204030204" pitchFamily="34" charset="0"/>
                <a:ea typeface="Calibri" panose="020F0502020204030204" pitchFamily="34" charset="0"/>
                <a:cs typeface="Calibri" panose="020F0502020204030204" pitchFamily="34" charset="0"/>
              </a:rPr>
              <a:t>ă</a:t>
            </a:r>
            <a:r>
              <a:rPr lang="ro-RO" sz="4000" kern="100" dirty="0">
                <a:effectLst/>
                <a:latin typeface="Calibri" panose="020F0502020204030204" pitchFamily="34" charset="0"/>
                <a:ea typeface="Calibri" panose="020F0502020204030204" pitchFamily="34" charset="0"/>
                <a:cs typeface="Calibri" panose="020F0502020204030204" pitchFamily="34" charset="0"/>
              </a:rPr>
              <a:t> antreprenorul nu o </a:t>
            </a:r>
            <a:r>
              <a:rPr lang="ro-RO" sz="4000" kern="100" dirty="0">
                <a:latin typeface="Calibri" panose="020F0502020204030204" pitchFamily="34" charset="0"/>
                <a:ea typeface="Calibri" panose="020F0502020204030204" pitchFamily="34" charset="0"/>
                <a:cs typeface="Calibri" panose="020F0502020204030204" pitchFamily="34" charset="0"/>
              </a:rPr>
              <a:t>î</a:t>
            </a:r>
            <a:r>
              <a:rPr lang="ro-RO" sz="4000" kern="100" dirty="0">
                <a:effectLst/>
                <a:latin typeface="Calibri" panose="020F0502020204030204" pitchFamily="34" charset="0"/>
                <a:ea typeface="Calibri" panose="020F0502020204030204" pitchFamily="34" charset="0"/>
                <a:cs typeface="Calibri" panose="020F0502020204030204" pitchFamily="34" charset="0"/>
              </a:rPr>
              <a:t>nțelege</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4866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7099072"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Întrebarea 3</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2921168"/>
            <a:ext cx="10243334" cy="1015663"/>
          </a:xfrm>
          <a:prstGeom prst="rect">
            <a:avLst/>
          </a:prstGeom>
          <a:noFill/>
        </p:spPr>
        <p:txBody>
          <a:bodyPr wrap="square">
            <a:spAutoFit/>
          </a:bodyPr>
          <a:lstStyle/>
          <a:p>
            <a:pPr marL="0" marR="0" algn="ctr">
              <a:spcBef>
                <a:spcPts val="0"/>
              </a:spcBef>
              <a:spcAft>
                <a:spcPts val="0"/>
              </a:spcAft>
            </a:pPr>
            <a:r>
              <a:rPr lang="ro-RO" sz="4000" kern="100" dirty="0">
                <a:latin typeface="Calibri" panose="020F0502020204030204" pitchFamily="34" charset="0"/>
                <a:ea typeface="Calibri" panose="020F0502020204030204" pitchFamily="34" charset="0"/>
                <a:cs typeface="Calibri" panose="020F0502020204030204" pitchFamily="34" charset="0"/>
              </a:rPr>
              <a:t>De c</a:t>
            </a:r>
            <a:r>
              <a:rPr lang="ro-RO" sz="4000" kern="100" dirty="0">
                <a:effectLst/>
                <a:latin typeface="Calibri" panose="020F0502020204030204" pitchFamily="34" charset="0"/>
                <a:ea typeface="Calibri" panose="020F0502020204030204" pitchFamily="34" charset="0"/>
                <a:cs typeface="Calibri" panose="020F0502020204030204" pitchFamily="34" charset="0"/>
              </a:rPr>
              <a:t>e antreprenorul nu </a:t>
            </a:r>
            <a:r>
              <a:rPr lang="ro-RO" sz="4000" kern="100" dirty="0">
                <a:latin typeface="Calibri" panose="020F0502020204030204" pitchFamily="34" charset="0"/>
                <a:ea typeface="Calibri" panose="020F0502020204030204" pitchFamily="34" charset="0"/>
                <a:cs typeface="Calibri" panose="020F0502020204030204" pitchFamily="34" charset="0"/>
              </a:rPr>
              <a:t>î</a:t>
            </a:r>
            <a:r>
              <a:rPr lang="ro-RO" sz="4000" kern="100" dirty="0">
                <a:effectLst/>
                <a:latin typeface="Calibri" panose="020F0502020204030204" pitchFamily="34" charset="0"/>
                <a:ea typeface="Calibri" panose="020F0502020204030204" pitchFamily="34" charset="0"/>
                <a:cs typeface="Calibri" panose="020F0502020204030204" pitchFamily="34" charset="0"/>
              </a:rPr>
              <a:t>nțelege contabilitatea?</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7979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De ce nu înțelege contabilitatea?</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1704375"/>
            <a:ext cx="10243334" cy="3785652"/>
          </a:xfrm>
          <a:prstGeom prst="rect">
            <a:avLst/>
          </a:prstGeom>
          <a:noFill/>
        </p:spPr>
        <p:txBody>
          <a:bodyPr wrap="square">
            <a:spAutoFit/>
          </a:bodyPr>
          <a:lstStyle/>
          <a:p>
            <a:pPr marL="0" marR="0" algn="ctr">
              <a:spcBef>
                <a:spcPts val="0"/>
              </a:spcBef>
              <a:spcAft>
                <a:spcPts val="0"/>
              </a:spcAft>
            </a:pPr>
            <a:r>
              <a:rPr lang="ro-RO" sz="4000" kern="100" dirty="0">
                <a:effectLst/>
                <a:latin typeface="Calibri" panose="020F0502020204030204" pitchFamily="34" charset="0"/>
                <a:ea typeface="Calibri" panose="020F0502020204030204" pitchFamily="34" charset="0"/>
                <a:cs typeface="Calibri" panose="020F0502020204030204" pitchFamily="34" charset="0"/>
              </a:rPr>
              <a:t>Pentru c</a:t>
            </a:r>
            <a:r>
              <a:rPr lang="ro-RO" sz="4000" kern="100" dirty="0">
                <a:latin typeface="Calibri" panose="020F0502020204030204" pitchFamily="34" charset="0"/>
                <a:ea typeface="Calibri" panose="020F0502020204030204" pitchFamily="34" charset="0"/>
                <a:cs typeface="Calibri" panose="020F0502020204030204" pitchFamily="34" charset="0"/>
              </a:rPr>
              <a:t>ă</a:t>
            </a:r>
            <a:r>
              <a:rPr lang="ro-RO" sz="4000" kern="100" dirty="0">
                <a:effectLst/>
                <a:latin typeface="Calibri" panose="020F0502020204030204" pitchFamily="34" charset="0"/>
                <a:ea typeface="Calibri" panose="020F0502020204030204" pitchFamily="34" charset="0"/>
                <a:cs typeface="Calibri" panose="020F0502020204030204" pitchFamily="34" charset="0"/>
              </a:rPr>
              <a:t> antreprenorul nu are noțiunile de bază </a:t>
            </a:r>
            <a:r>
              <a:rPr lang="ro-RO" sz="4000" kern="100" dirty="0">
                <a:latin typeface="Calibri" panose="020F0502020204030204" pitchFamily="34" charset="0"/>
                <a:ea typeface="Calibri" panose="020F0502020204030204" pitchFamily="34" charset="0"/>
                <a:cs typeface="Calibri" panose="020F0502020204030204" pitchFamily="34" charset="0"/>
              </a:rPr>
              <a:t>ș</a:t>
            </a:r>
            <a:r>
              <a:rPr lang="ro-RO" sz="4000" kern="100" dirty="0">
                <a:effectLst/>
                <a:latin typeface="Calibri" panose="020F0502020204030204" pitchFamily="34" charset="0"/>
                <a:ea typeface="Calibri" panose="020F0502020204030204" pitchFamily="34" charset="0"/>
                <a:cs typeface="Calibri" panose="020F0502020204030204" pitchFamily="34" charset="0"/>
              </a:rPr>
              <a:t>i nu cunoaște limbajul/jargonul contabil</a:t>
            </a:r>
          </a:p>
          <a:p>
            <a:pPr marL="0" marR="0" algn="ctr">
              <a:spcBef>
                <a:spcPts val="0"/>
              </a:spcBef>
              <a:spcAft>
                <a:spcPts val="0"/>
              </a:spcAft>
            </a:pPr>
            <a:endParaRPr lang="ro-RO" sz="40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ro-RO" sz="4000" kern="100" dirty="0">
                <a:latin typeface="Calibri" panose="020F0502020204030204" pitchFamily="34" charset="0"/>
                <a:ea typeface="Calibri" panose="020F0502020204030204" pitchFamily="34" charset="0"/>
                <a:cs typeface="Times New Roman" panose="02020603050405020304" pitchFamily="18" charset="0"/>
              </a:rPr>
              <a:t>Ș</a:t>
            </a:r>
            <a:r>
              <a:rPr lang="ro-RO" sz="4000" kern="100" dirty="0">
                <a:effectLst/>
                <a:latin typeface="Calibri" panose="020F0502020204030204" pitchFamily="34" charset="0"/>
                <a:ea typeface="Calibri" panose="020F0502020204030204" pitchFamily="34" charset="0"/>
                <a:cs typeface="Times New Roman" panose="02020603050405020304" pitchFamily="18" charset="0"/>
              </a:rPr>
              <a:t>i</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chiar</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dac</a:t>
            </a:r>
            <a:r>
              <a:rPr lang="ro-RO" sz="4000" kern="100" dirty="0">
                <a:latin typeface="Calibri" panose="020F0502020204030204" pitchFamily="34" charset="0"/>
                <a:ea typeface="Calibri" panose="020F0502020204030204" pitchFamily="34" charset="0"/>
                <a:cs typeface="Times New Roman" panose="02020603050405020304" pitchFamily="18" charset="0"/>
              </a:rPr>
              <a:t>ă</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ro-RO" sz="4000" kern="100" dirty="0">
                <a:effectLst/>
                <a:latin typeface="Calibri" panose="020F0502020204030204" pitchFamily="34" charset="0"/>
                <a:ea typeface="Calibri" panose="020F0502020204030204" pitchFamily="34" charset="0"/>
                <a:cs typeface="Times New Roman" panose="02020603050405020304" pitchFamily="18" charset="0"/>
              </a:rPr>
              <a:t>l-ar</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ro-RO" sz="4000" kern="100" dirty="0" err="1">
                <a:effectLst/>
                <a:latin typeface="Calibri" panose="020F0502020204030204" pitchFamily="34" charset="0"/>
                <a:ea typeface="Calibri" panose="020F0502020204030204" pitchFamily="34" charset="0"/>
                <a:cs typeface="Times New Roman" panose="02020603050405020304" pitchFamily="18" charset="0"/>
              </a:rPr>
              <a:t>î</a:t>
            </a:r>
            <a:r>
              <a:rPr lang="ro-RO" sz="4000" kern="100" dirty="0" err="1">
                <a:latin typeface="Calibri" panose="020F0502020204030204" pitchFamily="34" charset="0"/>
                <a:ea typeface="Calibri" panose="020F0502020204030204" pitchFamily="34" charset="0"/>
                <a:cs typeface="Times New Roman" panose="02020603050405020304" pitchFamily="18" charset="0"/>
              </a:rPr>
              <a:t>nț</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elege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datele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contabile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sunt prost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structurate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pentru</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facilita</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procesul</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de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luare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deciziilor</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de </a:t>
            </a:r>
            <a:r>
              <a:rPr lang="ro-RO" sz="4000" kern="100" dirty="0">
                <a:latin typeface="Calibri" panose="020F0502020204030204" pitchFamily="34" charset="0"/>
                <a:ea typeface="Calibri" panose="020F0502020204030204" pitchFamily="34" charset="0"/>
                <a:cs typeface="Times New Roman" panose="02020603050405020304" pitchFamily="18" charset="0"/>
              </a:rPr>
              <a:t>î</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n</a:t>
            </a:r>
            <a:r>
              <a:rPr lang="ro-RO" sz="4000" kern="100" dirty="0">
                <a:effectLst/>
                <a:latin typeface="Calibri" panose="020F0502020204030204" pitchFamily="34" charset="0"/>
                <a:ea typeface="Calibri" panose="020F0502020204030204" pitchFamily="34" charset="0"/>
                <a:cs typeface="Times New Roman" panose="02020603050405020304" pitchFamily="18" charset="0"/>
              </a:rPr>
              <a:t>ț</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elegere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 </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tendin</a:t>
            </a:r>
            <a:r>
              <a:rPr lang="ro-RO" sz="4000" kern="100" dirty="0">
                <a:effectLst/>
                <a:latin typeface="Calibri" panose="020F0502020204030204" pitchFamily="34" charset="0"/>
                <a:ea typeface="Calibri" panose="020F0502020204030204" pitchFamily="34" charset="0"/>
                <a:cs typeface="Times New Roman" panose="02020603050405020304" pitchFamily="18" charset="0"/>
              </a:rPr>
              <a:t>ț</a:t>
            </a:r>
            <a:r>
              <a:rPr lang="en-US" sz="4000" kern="100" dirty="0" err="1">
                <a:effectLst/>
                <a:latin typeface="Calibri" panose="020F0502020204030204" pitchFamily="34" charset="0"/>
                <a:ea typeface="Calibri" panose="020F0502020204030204" pitchFamily="34" charset="0"/>
                <a:cs typeface="Times New Roman" panose="02020603050405020304" pitchFamily="18" charset="0"/>
              </a:rPr>
              <a:t>elor</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85706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3075057"/>
            <a:ext cx="10243334" cy="1323439"/>
          </a:xfrm>
          <a:prstGeom prst="rect">
            <a:avLst/>
          </a:prstGeom>
          <a:noFill/>
        </p:spPr>
        <p:txBody>
          <a:bodyPr wrap="square">
            <a:spAutoFit/>
          </a:bodyPr>
          <a:lstStyle/>
          <a:p>
            <a:pPr marL="0" marR="0" algn="ctr">
              <a:spcBef>
                <a:spcPts val="0"/>
              </a:spcBef>
              <a:spcAft>
                <a:spcPts val="0"/>
              </a:spcAft>
            </a:pPr>
            <a:r>
              <a:rPr lang="ro-RO" sz="8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CE ESTE DE FĂCUT?</a:t>
            </a:r>
            <a:endParaRPr lang="en-US" sz="8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465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204574"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De ce sunt astăzi la Pastila de contabilitate</a:t>
            </a:r>
            <a:r>
              <a:rPr lang="en-US" sz="4800" b="1" dirty="0">
                <a:latin typeface="+mn-lt"/>
              </a:rPr>
              <a:t>?</a:t>
            </a:r>
          </a:p>
        </p:txBody>
      </p:sp>
      <p:sp>
        <p:nvSpPr>
          <p:cNvPr id="6" name="TextBox 5">
            <a:extLst>
              <a:ext uri="{FF2B5EF4-FFF2-40B4-BE49-F238E27FC236}">
                <a16:creationId xmlns:a16="http://schemas.microsoft.com/office/drawing/2014/main" id="{DB80F6AF-6A6F-99CC-4081-46BDA96BCC4D}"/>
              </a:ext>
            </a:extLst>
          </p:cNvPr>
          <p:cNvSpPr txBox="1"/>
          <p:nvPr/>
        </p:nvSpPr>
        <p:spPr>
          <a:xfrm>
            <a:off x="943327" y="1414364"/>
            <a:ext cx="10243334" cy="5016758"/>
          </a:xfrm>
          <a:prstGeom prst="rect">
            <a:avLst/>
          </a:prstGeom>
          <a:noFill/>
        </p:spPr>
        <p:txBody>
          <a:bodyPr wrap="square">
            <a:spAutoFit/>
          </a:bodyPr>
          <a:lstStyle/>
          <a:p>
            <a:pPr marL="0" marR="0">
              <a:spcBef>
                <a:spcPts val="0"/>
              </a:spcBef>
              <a:spcAft>
                <a:spcPts val="0"/>
              </a:spcAft>
            </a:pPr>
            <a:r>
              <a:rPr lang="ro-RO" sz="4000" kern="100" dirty="0">
                <a:effectLst/>
                <a:latin typeface="Calibri" panose="020F0502020204030204" pitchFamily="34" charset="0"/>
                <a:ea typeface="Calibri" panose="020F0502020204030204" pitchFamily="34" charset="0"/>
                <a:cs typeface="Calibri" panose="020F0502020204030204" pitchFamily="34" charset="0"/>
              </a:rPr>
              <a:t>Pentru a vă prezenta:</a:t>
            </a:r>
          </a:p>
          <a:p>
            <a:pPr marL="742950" marR="0" indent="-742950">
              <a:spcBef>
                <a:spcPts val="0"/>
              </a:spcBef>
              <a:spcAft>
                <a:spcPts val="0"/>
              </a:spcAft>
              <a:buAutoNum type="arabicPeriod"/>
            </a:pPr>
            <a:r>
              <a:rPr lang="ro-RO" sz="4000" kern="100" dirty="0">
                <a:latin typeface="Calibri" panose="020F0502020204030204" pitchFamily="34" charset="0"/>
                <a:ea typeface="Calibri" panose="020F0502020204030204" pitchFamily="34" charset="0"/>
                <a:cs typeface="Calibri" panose="020F0502020204030204" pitchFamily="34" charset="0"/>
              </a:rPr>
              <a:t>Radiografia firmelor de contabilitate</a:t>
            </a:r>
          </a:p>
          <a:p>
            <a:pPr marL="742950" marR="0" indent="-742950">
              <a:spcBef>
                <a:spcPts val="0"/>
              </a:spcBef>
              <a:spcAft>
                <a:spcPts val="0"/>
              </a:spcAft>
              <a:buAutoNum type="arabicPeriod"/>
            </a:pPr>
            <a:r>
              <a:rPr lang="ro-RO" sz="4000" kern="100" dirty="0">
                <a:effectLst/>
                <a:latin typeface="Calibri" panose="020F0502020204030204" pitchFamily="34" charset="0"/>
                <a:ea typeface="Calibri" panose="020F0502020204030204" pitchFamily="34" charset="0"/>
                <a:cs typeface="Calibri" panose="020F0502020204030204" pitchFamily="34" charset="0"/>
              </a:rPr>
              <a:t>Perspectiva personală asupra modului în care putem da și mai multă valoare informațiilor contabile</a:t>
            </a:r>
          </a:p>
          <a:p>
            <a:pPr marL="742950" marR="0" indent="-742950">
              <a:spcBef>
                <a:spcPts val="0"/>
              </a:spcBef>
              <a:spcAft>
                <a:spcPts val="0"/>
              </a:spcAft>
              <a:buAutoNum type="arabicPeriod"/>
            </a:pPr>
            <a:r>
              <a:rPr lang="ro-RO" sz="4000" kern="100" dirty="0">
                <a:latin typeface="Calibri" panose="020F0502020204030204" pitchFamily="34" charset="0"/>
                <a:ea typeface="Calibri" panose="020F0502020204030204" pitchFamily="34" charset="0"/>
                <a:cs typeface="Calibri" panose="020F0502020204030204" pitchFamily="34" charset="0"/>
              </a:rPr>
              <a:t>Tipurile de rapoarte pe care firmele de contabilitate le pot oferi clienților</a:t>
            </a:r>
          </a:p>
          <a:p>
            <a:pPr marL="742950" marR="0" indent="-742950">
              <a:spcBef>
                <a:spcPts val="0"/>
              </a:spcBef>
              <a:spcAft>
                <a:spcPts val="0"/>
              </a:spcAft>
              <a:buAutoNum type="arabicPeriod"/>
            </a:pPr>
            <a:r>
              <a:rPr lang="ro-RO" sz="4000" kern="100" dirty="0">
                <a:latin typeface="Calibri" panose="020F0502020204030204" pitchFamily="34" charset="0"/>
                <a:ea typeface="Calibri" panose="020F0502020204030204" pitchFamily="34" charset="0"/>
                <a:cs typeface="Calibri" panose="020F0502020204030204" pitchFamily="34" charset="0"/>
              </a:rPr>
              <a:t>Ce merită și ce nu merită automatizat</a:t>
            </a:r>
            <a:endParaRPr lang="ro-RO" sz="40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759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Problema antreprenorului - 1</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2767280"/>
            <a:ext cx="10243334" cy="1323439"/>
          </a:xfrm>
          <a:prstGeom prst="rect">
            <a:avLst/>
          </a:prstGeom>
          <a:noFill/>
        </p:spPr>
        <p:txBody>
          <a:bodyPr wrap="square">
            <a:spAutoFit/>
          </a:bodyPr>
          <a:lstStyle/>
          <a:p>
            <a:pPr marL="0" marR="0" algn="ctr">
              <a:spcBef>
                <a:spcPts val="0"/>
              </a:spcBef>
              <a:spcAft>
                <a:spcPts val="0"/>
              </a:spcAft>
            </a:pPr>
            <a:r>
              <a:rPr lang="ro-RO" sz="4000" kern="100" dirty="0">
                <a:effectLst/>
                <a:latin typeface="Calibri" panose="020F0502020204030204" pitchFamily="34" charset="0"/>
                <a:ea typeface="Calibri" panose="020F0502020204030204" pitchFamily="34" charset="0"/>
                <a:cs typeface="Calibri" panose="020F0502020204030204" pitchFamily="34" charset="0"/>
              </a:rPr>
              <a:t>Cum s</a:t>
            </a:r>
            <a:r>
              <a:rPr lang="ro-RO" sz="4000" kern="100" dirty="0">
                <a:latin typeface="Calibri" panose="020F0502020204030204" pitchFamily="34" charset="0"/>
                <a:ea typeface="Calibri" panose="020F0502020204030204" pitchFamily="34" charset="0"/>
                <a:cs typeface="Calibri" panose="020F0502020204030204" pitchFamily="34" charset="0"/>
              </a:rPr>
              <a:t>ă</a:t>
            </a:r>
            <a:r>
              <a:rPr lang="ro-RO" sz="4000" kern="100" dirty="0">
                <a:effectLst/>
                <a:latin typeface="Calibri" panose="020F0502020204030204" pitchFamily="34" charset="0"/>
                <a:ea typeface="Calibri" panose="020F0502020204030204" pitchFamily="34" charset="0"/>
                <a:cs typeface="Calibri" panose="020F0502020204030204" pitchFamily="34" charset="0"/>
              </a:rPr>
              <a:t> fac ca datele contabile să fie cu adevărat utile și pentru mine, nu doar pentru fisc?</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230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7869634"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latin typeface="+mn-lt"/>
              </a:rPr>
              <a:t>Problem</a:t>
            </a:r>
            <a:r>
              <a:rPr lang="ro-RO" sz="4800" b="1" dirty="0">
                <a:latin typeface="+mn-lt"/>
              </a:rPr>
              <a:t>a antreprenorului - 2</a:t>
            </a:r>
            <a:endParaRPr lang="en-US" sz="4800" b="1" dirty="0">
              <a:latin typeface="+mn-lt"/>
            </a:endParaRPr>
          </a:p>
        </p:txBody>
      </p:sp>
      <p:pic>
        <p:nvPicPr>
          <p:cNvPr id="5" name="Picture 4" descr="A screenshot of a computer&#10;&#10;Description automatically generated">
            <a:extLst>
              <a:ext uri="{FF2B5EF4-FFF2-40B4-BE49-F238E27FC236}">
                <a16:creationId xmlns:a16="http://schemas.microsoft.com/office/drawing/2014/main" id="{2DE4C680-ADB5-AE93-CC71-FAABE6181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1477522"/>
            <a:ext cx="10191750" cy="4856006"/>
          </a:xfrm>
          <a:prstGeom prst="rect">
            <a:avLst/>
          </a:prstGeom>
        </p:spPr>
      </p:pic>
    </p:spTree>
    <p:extLst>
      <p:ext uri="{BB962C8B-B14F-4D97-AF65-F5344CB8AC3E}">
        <p14:creationId xmlns:p14="http://schemas.microsoft.com/office/powerpoint/2010/main" val="3340272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5001658"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err="1">
                <a:latin typeface="+mn-lt"/>
              </a:rPr>
              <a:t>Proces</a:t>
            </a:r>
            <a:r>
              <a:rPr lang="en-US" sz="4800" b="1" dirty="0">
                <a:latin typeface="+mn-lt"/>
              </a:rPr>
              <a:t> – </a:t>
            </a:r>
            <a:r>
              <a:rPr lang="ro-RO" sz="4800" b="1" dirty="0">
                <a:latin typeface="+mn-lt"/>
              </a:rPr>
              <a:t>pas</a:t>
            </a:r>
            <a:r>
              <a:rPr lang="en-US" sz="4800" b="1" dirty="0">
                <a:latin typeface="+mn-lt"/>
              </a:rPr>
              <a:t> 1</a:t>
            </a:r>
          </a:p>
        </p:txBody>
      </p:sp>
      <p:pic>
        <p:nvPicPr>
          <p:cNvPr id="3" name="Picture 2" descr="A screen shot of a computer&#10;&#10;Description automatically generated">
            <a:extLst>
              <a:ext uri="{FF2B5EF4-FFF2-40B4-BE49-F238E27FC236}">
                <a16:creationId xmlns:a16="http://schemas.microsoft.com/office/drawing/2014/main" id="{AA9B90E9-85F0-245F-AB71-F12FB71DC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87" y="1514984"/>
            <a:ext cx="10217426" cy="4868240"/>
          </a:xfrm>
          <a:prstGeom prst="rect">
            <a:avLst/>
          </a:prstGeom>
        </p:spPr>
      </p:pic>
    </p:spTree>
    <p:extLst>
      <p:ext uri="{BB962C8B-B14F-4D97-AF65-F5344CB8AC3E}">
        <p14:creationId xmlns:p14="http://schemas.microsoft.com/office/powerpoint/2010/main" val="3109979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5001658"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err="1">
                <a:latin typeface="+mn-lt"/>
              </a:rPr>
              <a:t>Proces</a:t>
            </a:r>
            <a:r>
              <a:rPr lang="en-US" sz="4800" b="1" dirty="0">
                <a:latin typeface="+mn-lt"/>
              </a:rPr>
              <a:t> – </a:t>
            </a:r>
            <a:r>
              <a:rPr lang="ro-RO" sz="4800" b="1" dirty="0">
                <a:latin typeface="+mn-lt"/>
              </a:rPr>
              <a:t>pas</a:t>
            </a:r>
            <a:r>
              <a:rPr lang="en-US" sz="4800" b="1" dirty="0">
                <a:latin typeface="+mn-lt"/>
              </a:rPr>
              <a:t> 2</a:t>
            </a:r>
          </a:p>
        </p:txBody>
      </p:sp>
      <p:pic>
        <p:nvPicPr>
          <p:cNvPr id="4" name="Picture 3" descr="A graph of lines with different colored lines&#10;&#10;Description automatically generated with medium confidence">
            <a:extLst>
              <a:ext uri="{FF2B5EF4-FFF2-40B4-BE49-F238E27FC236}">
                <a16:creationId xmlns:a16="http://schemas.microsoft.com/office/drawing/2014/main" id="{668920D7-76BA-4BD4-75F6-75BFAEDD8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87" y="1544753"/>
            <a:ext cx="10293626" cy="4904547"/>
          </a:xfrm>
          <a:prstGeom prst="rect">
            <a:avLst/>
          </a:prstGeom>
        </p:spPr>
      </p:pic>
    </p:spTree>
    <p:extLst>
      <p:ext uri="{BB962C8B-B14F-4D97-AF65-F5344CB8AC3E}">
        <p14:creationId xmlns:p14="http://schemas.microsoft.com/office/powerpoint/2010/main" val="3159092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5001658"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latin typeface="+mn-lt"/>
              </a:rPr>
              <a:t>Solu</a:t>
            </a:r>
            <a:r>
              <a:rPr lang="ro-RO" sz="4800" b="1" dirty="0">
                <a:latin typeface="+mn-lt"/>
              </a:rPr>
              <a:t>ț</a:t>
            </a:r>
            <a:r>
              <a:rPr lang="en-US" sz="4800" b="1" dirty="0" err="1">
                <a:latin typeface="+mn-lt"/>
              </a:rPr>
              <a:t>i</a:t>
            </a:r>
            <a:r>
              <a:rPr lang="ro-RO" sz="4800" b="1" dirty="0">
                <a:latin typeface="+mn-lt"/>
              </a:rPr>
              <a:t>e</a:t>
            </a:r>
            <a:endParaRPr lang="en-US" sz="4800" b="1" dirty="0">
              <a:latin typeface="+mn-lt"/>
            </a:endParaRPr>
          </a:p>
        </p:txBody>
      </p:sp>
      <p:pic>
        <p:nvPicPr>
          <p:cNvPr id="9" name="Picture 8" descr="A screenshot of a computer&#10;&#10;Description automatically generated">
            <a:extLst>
              <a:ext uri="{FF2B5EF4-FFF2-40B4-BE49-F238E27FC236}">
                <a16:creationId xmlns:a16="http://schemas.microsoft.com/office/drawing/2014/main" id="{951861FF-4EDE-C2B6-03DC-1F3A71BE8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41" y="1477522"/>
            <a:ext cx="10161518" cy="4841601"/>
          </a:xfrm>
          <a:prstGeom prst="rect">
            <a:avLst/>
          </a:prstGeom>
        </p:spPr>
      </p:pic>
    </p:spTree>
    <p:extLst>
      <p:ext uri="{BB962C8B-B14F-4D97-AF65-F5344CB8AC3E}">
        <p14:creationId xmlns:p14="http://schemas.microsoft.com/office/powerpoint/2010/main" val="2908790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1536174"/>
            <a:ext cx="10243334" cy="3785652"/>
          </a:xfrm>
          <a:prstGeom prst="rect">
            <a:avLst/>
          </a:prstGeom>
          <a:noFill/>
        </p:spPr>
        <p:txBody>
          <a:bodyPr wrap="square">
            <a:spAutoFit/>
          </a:bodyPr>
          <a:lstStyle/>
          <a:p>
            <a:pPr marL="0" marR="0" algn="ctr">
              <a:spcBef>
                <a:spcPts val="0"/>
              </a:spcBef>
              <a:spcAft>
                <a:spcPts val="0"/>
              </a:spcAft>
            </a:pPr>
            <a:r>
              <a:rPr lang="ro-RO" sz="8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III. Tipurile de rapoarte pe care le puteți oferi clienților</a:t>
            </a:r>
            <a:endParaRPr lang="en-US" sz="8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64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Rapoarte contabile de bază</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894025" y="1811199"/>
            <a:ext cx="10623500" cy="3231654"/>
          </a:xfrm>
          <a:prstGeom prst="rect">
            <a:avLst/>
          </a:prstGeom>
          <a:noFill/>
        </p:spPr>
        <p:txBody>
          <a:bodyPr wrap="square">
            <a:spAutoFit/>
          </a:bodyPr>
          <a:lstStyle/>
          <a:p>
            <a:pPr marL="742950" marR="0" indent="-742950">
              <a:spcBef>
                <a:spcPts val="0"/>
              </a:spcBef>
              <a:spcAft>
                <a:spcPts val="0"/>
              </a:spcAft>
              <a:buAutoNum type="arabicPeriod"/>
            </a:pPr>
            <a:r>
              <a:rPr lang="ro-RO" sz="3400" kern="100" dirty="0">
                <a:effectLst/>
                <a:latin typeface="Calibri" panose="020F0502020204030204" pitchFamily="34" charset="0"/>
                <a:ea typeface="Calibri" panose="020F0502020204030204" pitchFamily="34" charset="0"/>
                <a:cs typeface="Calibri" panose="020F0502020204030204" pitchFamily="34" charset="0"/>
              </a:rPr>
              <a:t>Registrul jurnal</a:t>
            </a:r>
          </a:p>
          <a:p>
            <a:pPr marL="742950" marR="0" indent="-742950">
              <a:spcBef>
                <a:spcPts val="0"/>
              </a:spcBef>
              <a:spcAft>
                <a:spcPts val="0"/>
              </a:spcAft>
              <a:buAutoNum type="arabicPeriod"/>
            </a:pPr>
            <a:endParaRPr lang="ro-RO" sz="34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AutoNum type="arabicPeriod"/>
            </a:pPr>
            <a:r>
              <a:rPr lang="ro-RO" sz="3400" kern="100" dirty="0">
                <a:latin typeface="Calibri" panose="020F0502020204030204" pitchFamily="34" charset="0"/>
                <a:ea typeface="Calibri" panose="020F0502020204030204" pitchFamily="34" charset="0"/>
                <a:cs typeface="Calibri" panose="020F0502020204030204" pitchFamily="34" charset="0"/>
              </a:rPr>
              <a:t>Balanța de verificare</a:t>
            </a:r>
          </a:p>
          <a:p>
            <a:pPr marL="742950" marR="0" indent="-742950">
              <a:spcBef>
                <a:spcPts val="0"/>
              </a:spcBef>
              <a:spcAft>
                <a:spcPts val="0"/>
              </a:spcAft>
              <a:buAutoNum type="arabicPeriod"/>
            </a:pPr>
            <a:endParaRPr lang="ro-RO" sz="3400" kern="100" dirty="0">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AutoNum type="arabicPeriod"/>
            </a:pPr>
            <a:r>
              <a:rPr lang="ro-RO" sz="3400" kern="100" dirty="0">
                <a:latin typeface="Calibri" panose="020F0502020204030204" pitchFamily="34" charset="0"/>
                <a:ea typeface="Calibri" panose="020F0502020204030204" pitchFamily="34" charset="0"/>
                <a:cs typeface="Calibri" panose="020F0502020204030204" pitchFamily="34" charset="0"/>
              </a:rPr>
              <a:t>Situațiile financiare</a:t>
            </a:r>
            <a:r>
              <a:rPr lang="ro-RO" sz="3400" kern="100" dirty="0">
                <a:effectLst/>
                <a:latin typeface="Calibri" panose="020F0502020204030204" pitchFamily="34" charset="0"/>
                <a:ea typeface="Calibri" panose="020F0502020204030204" pitchFamily="34" charset="0"/>
                <a:cs typeface="Calibri" panose="020F0502020204030204" pitchFamily="34" charset="0"/>
              </a:rPr>
              <a:t>  </a:t>
            </a:r>
          </a:p>
          <a:p>
            <a:pPr marL="742950" marR="0" indent="-742950">
              <a:spcBef>
                <a:spcPts val="0"/>
              </a:spcBef>
              <a:spcAft>
                <a:spcPts val="0"/>
              </a:spcAft>
              <a:buAutoNum type="arabicPeriod"/>
            </a:pPr>
            <a:endParaRPr lang="ro-RO" sz="34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9343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Rapoarte avansate și personalizate</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894025" y="1811199"/>
            <a:ext cx="10623500" cy="4862870"/>
          </a:xfrm>
          <a:prstGeom prst="rect">
            <a:avLst/>
          </a:prstGeom>
          <a:noFill/>
        </p:spPr>
        <p:txBody>
          <a:bodyPr wrap="square">
            <a:spAutoFit/>
          </a:bodyPr>
          <a:lstStyle/>
          <a:p>
            <a:pPr marL="742950" marR="0" indent="-742950">
              <a:spcBef>
                <a:spcPts val="0"/>
              </a:spcBef>
              <a:spcAft>
                <a:spcPts val="0"/>
              </a:spcAft>
              <a:buAutoNum type="arabicPeriod"/>
            </a:pPr>
            <a:r>
              <a:rPr lang="ro-RO" sz="3400" kern="100" dirty="0">
                <a:effectLst/>
                <a:latin typeface="Calibri" panose="020F0502020204030204" pitchFamily="34" charset="0"/>
                <a:ea typeface="Calibri" panose="020F0502020204030204" pitchFamily="34" charset="0"/>
                <a:cs typeface="Calibri" panose="020F0502020204030204" pitchFamily="34" charset="0"/>
              </a:rPr>
              <a:t>Rapoarte de analiză financiară</a:t>
            </a:r>
          </a:p>
          <a:p>
            <a:pPr marR="0">
              <a:spcBef>
                <a:spcPts val="0"/>
              </a:spcBef>
              <a:spcAft>
                <a:spcPts val="0"/>
              </a:spcAft>
            </a:pPr>
            <a:r>
              <a:rPr lang="it-IT" sz="2400" kern="100" dirty="0">
                <a:effectLst/>
                <a:latin typeface="Calibri" panose="020F0502020204030204" pitchFamily="34" charset="0"/>
                <a:ea typeface="Calibri" panose="020F0502020204030204" pitchFamily="34" charset="0"/>
                <a:cs typeface="Calibri" panose="020F0502020204030204" pitchFamily="34" charset="0"/>
              </a:rPr>
              <a:t>o	Indicatori de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profitabilitate</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solvabilitate</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lichiditate</a:t>
            </a:r>
            <a:r>
              <a:rPr lang="it-IT" sz="2400" kern="100" dirty="0">
                <a:effectLst/>
                <a:latin typeface="Calibri" panose="020F0502020204030204" pitchFamily="34" charset="0"/>
                <a:ea typeface="Calibri" panose="020F0502020204030204" pitchFamily="34" charset="0"/>
                <a:cs typeface="Calibri" panose="020F0502020204030204" pitchFamily="34" charset="0"/>
              </a:rPr>
              <a:t>.</a:t>
            </a:r>
          </a:p>
          <a:p>
            <a:pPr marR="0">
              <a:spcBef>
                <a:spcPts val="0"/>
              </a:spcBef>
              <a:spcAft>
                <a:spcPts val="0"/>
              </a:spcAft>
            </a:pPr>
            <a:r>
              <a:rPr lang="it-IT" sz="2400" kern="100" dirty="0">
                <a:effectLst/>
                <a:latin typeface="Calibri" panose="020F0502020204030204" pitchFamily="34" charset="0"/>
                <a:ea typeface="Calibri" panose="020F0502020204030204" pitchFamily="34" charset="0"/>
                <a:cs typeface="Calibri" panose="020F0502020204030204" pitchFamily="34" charset="0"/>
              </a:rPr>
              <a:t>o	Benchmarking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în</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funcție</a:t>
            </a:r>
            <a:r>
              <a:rPr lang="it-IT" sz="2400" kern="100" dirty="0">
                <a:effectLst/>
                <a:latin typeface="Calibri" panose="020F0502020204030204" pitchFamily="34" charset="0"/>
                <a:ea typeface="Calibri" panose="020F0502020204030204" pitchFamily="34" charset="0"/>
                <a:cs typeface="Calibri" panose="020F0502020204030204" pitchFamily="34" charset="0"/>
              </a:rPr>
              <a:t> de industrie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și</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dimensiunea</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companiei</a:t>
            </a:r>
            <a:endParaRPr lang="ro-RO" sz="2400" kern="100" dirty="0">
              <a:effectLst/>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it-IT" sz="24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Font typeface="+mj-lt"/>
              <a:buAutoNum type="arabicPeriod" startAt="2"/>
            </a:pPr>
            <a:r>
              <a:rPr lang="ro-RO" sz="3400" kern="100" dirty="0">
                <a:latin typeface="Calibri" panose="020F0502020204030204" pitchFamily="34" charset="0"/>
                <a:ea typeface="Calibri" panose="020F0502020204030204" pitchFamily="34" charset="0"/>
                <a:cs typeface="Calibri" panose="020F0502020204030204" pitchFamily="34" charset="0"/>
              </a:rPr>
              <a:t>Rapoarte pentru accesarea de finanțări</a:t>
            </a:r>
          </a:p>
          <a:p>
            <a:pPr marL="742950" marR="0" indent="-742950">
              <a:spcBef>
                <a:spcPts val="0"/>
              </a:spcBef>
              <a:spcAft>
                <a:spcPts val="0"/>
              </a:spcAft>
              <a:buAutoNum type="arabicPeriod" startAt="2"/>
            </a:pPr>
            <a:endParaRPr lang="ro-RO" sz="3400" kern="100" dirty="0">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AutoNum type="arabicPeriod" startAt="2"/>
            </a:pPr>
            <a:r>
              <a:rPr lang="ro-RO" sz="3400" kern="100" dirty="0">
                <a:latin typeface="Calibri" panose="020F0502020204030204" pitchFamily="34" charset="0"/>
                <a:ea typeface="Calibri" panose="020F0502020204030204" pitchFamily="34" charset="0"/>
                <a:cs typeface="Calibri" panose="020F0502020204030204" pitchFamily="34" charset="0"/>
              </a:rPr>
              <a:t>Rapoarte pentru optimizare fiscală</a:t>
            </a:r>
          </a:p>
          <a:p>
            <a:pPr marL="742950" marR="0" indent="-742950">
              <a:spcBef>
                <a:spcPts val="0"/>
              </a:spcBef>
              <a:spcAft>
                <a:spcPts val="0"/>
              </a:spcAft>
              <a:buAutoNum type="arabicPeriod" startAt="2"/>
            </a:pPr>
            <a:endParaRPr lang="ro-RO" sz="3400" kern="100" dirty="0">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AutoNum type="arabicPeriod" startAt="2"/>
            </a:pPr>
            <a:r>
              <a:rPr lang="ro-RO" sz="3400" kern="100" dirty="0">
                <a:effectLst/>
                <a:latin typeface="Calibri" panose="020F0502020204030204" pitchFamily="34" charset="0"/>
                <a:ea typeface="Calibri" panose="020F0502020204030204" pitchFamily="34" charset="0"/>
                <a:cs typeface="Calibri" panose="020F0502020204030204" pitchFamily="34" charset="0"/>
              </a:rPr>
              <a:t>Diverse alte rapoarte personalizate  </a:t>
            </a:r>
          </a:p>
          <a:p>
            <a:pPr marL="742950" marR="0" indent="-742950">
              <a:spcBef>
                <a:spcPts val="0"/>
              </a:spcBef>
              <a:spcAft>
                <a:spcPts val="0"/>
              </a:spcAft>
              <a:buAutoNum type="arabicPeriod" startAt="2"/>
            </a:pPr>
            <a:endParaRPr lang="ro-RO" sz="34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9741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Livrarea și prezentarea rapoartelor</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894025" y="1811199"/>
            <a:ext cx="10623500" cy="4401205"/>
          </a:xfrm>
          <a:prstGeom prst="rect">
            <a:avLst/>
          </a:prstGeom>
          <a:noFill/>
        </p:spPr>
        <p:txBody>
          <a:bodyPr wrap="square">
            <a:spAutoFit/>
          </a:bodyPr>
          <a:lstStyle/>
          <a:p>
            <a:pPr marL="742950" marR="0" indent="-742950">
              <a:spcBef>
                <a:spcPts val="0"/>
              </a:spcBef>
              <a:spcAft>
                <a:spcPts val="0"/>
              </a:spcAft>
              <a:buAutoNum type="arabicPeriod"/>
            </a:pPr>
            <a:r>
              <a:rPr lang="ro-RO" sz="3400" kern="100" dirty="0">
                <a:effectLst/>
                <a:latin typeface="Calibri" panose="020F0502020204030204" pitchFamily="34" charset="0"/>
                <a:ea typeface="Calibri" panose="020F0502020204030204" pitchFamily="34" charset="0"/>
                <a:cs typeface="Calibri" panose="020F0502020204030204" pitchFamily="34" charset="0"/>
              </a:rPr>
              <a:t>Formate moderne de prezentare a datelor</a:t>
            </a:r>
          </a:p>
          <a:p>
            <a:pPr marR="0">
              <a:spcBef>
                <a:spcPts val="0"/>
              </a:spcBef>
              <a:spcAft>
                <a:spcPts val="0"/>
              </a:spcAft>
            </a:pPr>
            <a:r>
              <a:rPr lang="it-IT" sz="2400" kern="100" dirty="0">
                <a:effectLst/>
                <a:latin typeface="Calibri" panose="020F0502020204030204" pitchFamily="34" charset="0"/>
                <a:ea typeface="Calibri" panose="020F0502020204030204" pitchFamily="34" charset="0"/>
                <a:cs typeface="Calibri" panose="020F0502020204030204" pitchFamily="34" charset="0"/>
              </a:rPr>
              <a:t>o	Vizualizări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grafice</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și</a:t>
            </a:r>
            <a:r>
              <a:rPr lang="it-IT" sz="2400" kern="100" dirty="0">
                <a:effectLst/>
                <a:latin typeface="Calibri" panose="020F0502020204030204" pitchFamily="34" charset="0"/>
                <a:ea typeface="Calibri" panose="020F0502020204030204" pitchFamily="34" charset="0"/>
                <a:cs typeface="Calibri" panose="020F0502020204030204" pitchFamily="34" charset="0"/>
              </a:rPr>
              <a:t> interactive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pentru</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înțelegerea</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facilă</a:t>
            </a:r>
            <a:r>
              <a:rPr lang="it-IT" sz="2400" kern="100" dirty="0">
                <a:effectLst/>
                <a:latin typeface="Calibri" panose="020F0502020204030204" pitchFamily="34" charset="0"/>
                <a:ea typeface="Calibri" panose="020F0502020204030204" pitchFamily="34" charset="0"/>
                <a:cs typeface="Calibri" panose="020F0502020204030204" pitchFamily="34" charset="0"/>
              </a:rPr>
              <a:t> a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datelor</a:t>
            </a:r>
            <a:r>
              <a:rPr lang="it-IT" sz="2400" kern="100" dirty="0">
                <a:effectLst/>
                <a:latin typeface="Calibri" panose="020F0502020204030204" pitchFamily="34" charset="0"/>
                <a:ea typeface="Calibri" panose="020F0502020204030204" pitchFamily="34" charset="0"/>
                <a:cs typeface="Calibri" panose="020F0502020204030204" pitchFamily="34" charset="0"/>
              </a:rPr>
              <a:t> (dashboards,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infografice</a:t>
            </a:r>
            <a:r>
              <a:rPr lang="it-IT" sz="2400" kern="100" dirty="0">
                <a:effectLst/>
                <a:latin typeface="Calibri" panose="020F0502020204030204" pitchFamily="34" charset="0"/>
                <a:ea typeface="Calibri" panose="020F0502020204030204" pitchFamily="34" charset="0"/>
                <a:cs typeface="Calibri" panose="020F0502020204030204" pitchFamily="34" charset="0"/>
              </a:rPr>
              <a:t>).</a:t>
            </a:r>
          </a:p>
          <a:p>
            <a:pPr marR="0">
              <a:spcBef>
                <a:spcPts val="0"/>
              </a:spcBef>
              <a:spcAft>
                <a:spcPts val="0"/>
              </a:spcAft>
            </a:pPr>
            <a:endParaRPr lang="it-IT" sz="24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Font typeface="+mj-lt"/>
              <a:buAutoNum type="arabicPeriod" startAt="2"/>
            </a:pPr>
            <a:r>
              <a:rPr lang="ro-RO" sz="3400" kern="100" dirty="0">
                <a:latin typeface="Calibri" panose="020F0502020204030204" pitchFamily="34" charset="0"/>
                <a:ea typeface="Calibri" panose="020F0502020204030204" pitchFamily="34" charset="0"/>
                <a:cs typeface="Calibri" panose="020F0502020204030204" pitchFamily="34" charset="0"/>
              </a:rPr>
              <a:t>Frecvența și modalitățile de livrare a rapoartelor</a:t>
            </a:r>
          </a:p>
          <a:p>
            <a:pPr marR="0">
              <a:spcBef>
                <a:spcPts val="0"/>
              </a:spcBef>
              <a:spcAft>
                <a:spcPts val="0"/>
              </a:spcAft>
            </a:pPr>
            <a:r>
              <a:rPr lang="it-IT" sz="2400" kern="100" dirty="0">
                <a:effectLst/>
                <a:latin typeface="Calibri" panose="020F0502020204030204" pitchFamily="34" charset="0"/>
                <a:ea typeface="Calibri" panose="020F0502020204030204" pitchFamily="34" charset="0"/>
                <a:cs typeface="Calibri" panose="020F0502020204030204" pitchFamily="34" charset="0"/>
              </a:rPr>
              <a:t>o	Rapoarte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periodice</a:t>
            </a:r>
            <a:r>
              <a:rPr lang="it-IT" sz="2400" kern="100" dirty="0">
                <a:effectLst/>
                <a:latin typeface="Calibri" panose="020F0502020204030204" pitchFamily="34" charset="0"/>
                <a:ea typeface="Calibri" panose="020F0502020204030204" pitchFamily="34" charset="0"/>
                <a:cs typeface="Calibri" panose="020F0502020204030204" pitchFamily="34" charset="0"/>
              </a:rPr>
              <a:t> (lunare,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trimestriale</a:t>
            </a:r>
            <a:r>
              <a:rPr lang="it-IT" sz="2400" kern="100" dirty="0">
                <a:effectLst/>
                <a:latin typeface="Calibri" panose="020F0502020204030204" pitchFamily="34" charset="0"/>
                <a:ea typeface="Calibri" panose="020F0502020204030204" pitchFamily="34" charset="0"/>
                <a:cs typeface="Calibri" panose="020F0502020204030204" pitchFamily="34" charset="0"/>
              </a:rPr>
              <a:t>) vs.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rapoarte</a:t>
            </a:r>
            <a:r>
              <a:rPr lang="it-IT" sz="2400" kern="100" dirty="0">
                <a:effectLst/>
                <a:latin typeface="Calibri" panose="020F0502020204030204" pitchFamily="34" charset="0"/>
                <a:ea typeface="Calibri" panose="020F0502020204030204" pitchFamily="34" charset="0"/>
                <a:cs typeface="Calibri" panose="020F0502020204030204" pitchFamily="34" charset="0"/>
              </a:rPr>
              <a:t> ad-hoc.</a:t>
            </a:r>
          </a:p>
          <a:p>
            <a:pPr marR="0">
              <a:spcBef>
                <a:spcPts val="0"/>
              </a:spcBef>
              <a:spcAft>
                <a:spcPts val="0"/>
              </a:spcAft>
            </a:pPr>
            <a:r>
              <a:rPr lang="it-IT" sz="2400" kern="100" dirty="0">
                <a:effectLst/>
                <a:latin typeface="Calibri" panose="020F0502020204030204" pitchFamily="34" charset="0"/>
                <a:ea typeface="Calibri" panose="020F0502020204030204" pitchFamily="34" charset="0"/>
                <a:cs typeface="Calibri" panose="020F0502020204030204" pitchFamily="34" charset="0"/>
              </a:rPr>
              <a:t>o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Livrarea</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digitală</a:t>
            </a:r>
            <a:r>
              <a:rPr lang="it-IT" sz="2400" kern="100" dirty="0">
                <a:effectLst/>
                <a:latin typeface="Calibri" panose="020F0502020204030204" pitchFamily="34" charset="0"/>
                <a:ea typeface="Calibri" panose="020F0502020204030204" pitchFamily="34" charset="0"/>
                <a:cs typeface="Calibri" panose="020F0502020204030204" pitchFamily="34" charset="0"/>
              </a:rPr>
              <a:t>: e-</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mailuri</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platforme</a:t>
            </a:r>
            <a:r>
              <a:rPr lang="it-IT" sz="2400" kern="100" dirty="0">
                <a:effectLst/>
                <a:latin typeface="Calibri" panose="020F0502020204030204" pitchFamily="34" charset="0"/>
                <a:ea typeface="Calibri" panose="020F0502020204030204" pitchFamily="34" charset="0"/>
                <a:cs typeface="Calibri" panose="020F0502020204030204" pitchFamily="34" charset="0"/>
              </a:rPr>
              <a:t> de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colaborare</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soluții</a:t>
            </a:r>
            <a:r>
              <a:rPr lang="it-IT" sz="2400" kern="100" dirty="0">
                <a:effectLst/>
                <a:latin typeface="Calibri" panose="020F0502020204030204" pitchFamily="34" charset="0"/>
                <a:ea typeface="Calibri" panose="020F0502020204030204" pitchFamily="34" charset="0"/>
                <a:cs typeface="Calibri" panose="020F0502020204030204" pitchFamily="34" charset="0"/>
              </a:rPr>
              <a:t> de cloud.</a:t>
            </a:r>
          </a:p>
          <a:p>
            <a:pPr marR="0">
              <a:spcBef>
                <a:spcPts val="0"/>
              </a:spcBef>
              <a:spcAft>
                <a:spcPts val="0"/>
              </a:spcAft>
            </a:pPr>
            <a:endParaRPr lang="ro-RO" sz="2400" kern="100" dirty="0">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Font typeface="+mj-lt"/>
              <a:buAutoNum type="arabicPeriod" startAt="3"/>
            </a:pPr>
            <a:r>
              <a:rPr lang="ro-RO" sz="3400" kern="100" dirty="0">
                <a:latin typeface="Calibri" panose="020F0502020204030204" pitchFamily="34" charset="0"/>
                <a:ea typeface="Calibri" panose="020F0502020204030204" pitchFamily="34" charset="0"/>
                <a:cs typeface="Calibri" panose="020F0502020204030204" pitchFamily="34" charset="0"/>
              </a:rPr>
              <a:t>Consultanța bazată pe rapoarte</a:t>
            </a:r>
          </a:p>
          <a:p>
            <a:pPr marR="0">
              <a:spcBef>
                <a:spcPts val="0"/>
              </a:spcBef>
              <a:spcAft>
                <a:spcPts val="0"/>
              </a:spcAft>
            </a:pPr>
            <a:r>
              <a:rPr lang="ro-RO" sz="2400" kern="100" dirty="0">
                <a:effectLst/>
                <a:latin typeface="Calibri" panose="020F0502020204030204" pitchFamily="34" charset="0"/>
                <a:ea typeface="Calibri" panose="020F0502020204030204" pitchFamily="34" charset="0"/>
                <a:cs typeface="Calibri" panose="020F0502020204030204" pitchFamily="34" charset="0"/>
              </a:rPr>
              <a:t>o	Recomandări fundamentate pe baza rapoartelor</a:t>
            </a:r>
          </a:p>
        </p:txBody>
      </p:sp>
    </p:spTree>
    <p:extLst>
      <p:ext uri="{BB962C8B-B14F-4D97-AF65-F5344CB8AC3E}">
        <p14:creationId xmlns:p14="http://schemas.microsoft.com/office/powerpoint/2010/main" val="1978179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Inovații și tendințe viitoare în </a:t>
            </a:r>
            <a:r>
              <a:rPr lang="ro-RO" sz="4800" b="1" dirty="0" err="1">
                <a:latin typeface="+mn-lt"/>
              </a:rPr>
              <a:t>reporting</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894025" y="1834348"/>
            <a:ext cx="10623500" cy="4278094"/>
          </a:xfrm>
          <a:prstGeom prst="rect">
            <a:avLst/>
          </a:prstGeom>
          <a:noFill/>
        </p:spPr>
        <p:txBody>
          <a:bodyPr wrap="square">
            <a:spAutoFit/>
          </a:bodyPr>
          <a:lstStyle/>
          <a:p>
            <a:pPr marL="742950" marR="0" indent="-742950">
              <a:spcBef>
                <a:spcPts val="0"/>
              </a:spcBef>
              <a:spcAft>
                <a:spcPts val="0"/>
              </a:spcAft>
              <a:buAutoNum type="arabicPeriod"/>
            </a:pPr>
            <a:r>
              <a:rPr lang="it-IT" sz="3400" kern="100" dirty="0" err="1">
                <a:effectLst/>
                <a:latin typeface="Calibri" panose="020F0502020204030204" pitchFamily="34" charset="0"/>
                <a:ea typeface="Calibri" panose="020F0502020204030204" pitchFamily="34" charset="0"/>
                <a:cs typeface="Calibri" panose="020F0502020204030204" pitchFamily="34" charset="0"/>
              </a:rPr>
              <a:t>Integrarea</a:t>
            </a:r>
            <a:r>
              <a:rPr lang="it-IT" sz="3400" kern="100" dirty="0">
                <a:effectLst/>
                <a:latin typeface="Calibri" panose="020F0502020204030204" pitchFamily="34" charset="0"/>
                <a:ea typeface="Calibri" panose="020F0502020204030204" pitchFamily="34" charset="0"/>
                <a:cs typeface="Calibri" panose="020F0502020204030204" pitchFamily="34" charset="0"/>
              </a:rPr>
              <a:t> AI </a:t>
            </a:r>
            <a:r>
              <a:rPr lang="it-IT" sz="3400" kern="100" dirty="0" err="1">
                <a:effectLst/>
                <a:latin typeface="Calibri" panose="020F0502020204030204" pitchFamily="34" charset="0"/>
                <a:ea typeface="Calibri" panose="020F0502020204030204" pitchFamily="34" charset="0"/>
                <a:cs typeface="Calibri" panose="020F0502020204030204" pitchFamily="34" charset="0"/>
              </a:rPr>
              <a:t>și</a:t>
            </a:r>
            <a:r>
              <a:rPr lang="it-IT" sz="3400" kern="100" dirty="0">
                <a:effectLst/>
                <a:latin typeface="Calibri" panose="020F0502020204030204" pitchFamily="34" charset="0"/>
                <a:ea typeface="Calibri" panose="020F0502020204030204" pitchFamily="34" charset="0"/>
                <a:cs typeface="Calibri" panose="020F0502020204030204" pitchFamily="34" charset="0"/>
              </a:rPr>
              <a:t> machine learning </a:t>
            </a:r>
            <a:r>
              <a:rPr lang="it-IT" sz="3400" kern="100" dirty="0" err="1">
                <a:effectLst/>
                <a:latin typeface="Calibri" panose="020F0502020204030204" pitchFamily="34" charset="0"/>
                <a:ea typeface="Calibri" panose="020F0502020204030204" pitchFamily="34" charset="0"/>
                <a:cs typeface="Calibri" panose="020F0502020204030204" pitchFamily="34" charset="0"/>
              </a:rPr>
              <a:t>în</a:t>
            </a:r>
            <a:r>
              <a:rPr lang="it-IT" sz="3400" kern="100" dirty="0">
                <a:effectLst/>
                <a:latin typeface="Calibri" panose="020F0502020204030204" pitchFamily="34" charset="0"/>
                <a:ea typeface="Calibri" panose="020F0502020204030204" pitchFamily="34" charset="0"/>
                <a:cs typeface="Calibri" panose="020F0502020204030204" pitchFamily="34" charset="0"/>
              </a:rPr>
              <a:t> </a:t>
            </a:r>
            <a:r>
              <a:rPr lang="it-IT" sz="3400" kern="100" dirty="0" err="1">
                <a:effectLst/>
                <a:latin typeface="Calibri" panose="020F0502020204030204" pitchFamily="34" charset="0"/>
                <a:ea typeface="Calibri" panose="020F0502020204030204" pitchFamily="34" charset="0"/>
                <a:cs typeface="Calibri" panose="020F0502020204030204" pitchFamily="34" charset="0"/>
              </a:rPr>
              <a:t>analiza</a:t>
            </a:r>
            <a:r>
              <a:rPr lang="it-IT" sz="3400" kern="100" dirty="0">
                <a:effectLst/>
                <a:latin typeface="Calibri" panose="020F0502020204030204" pitchFamily="34" charset="0"/>
                <a:ea typeface="Calibri" panose="020F0502020204030204" pitchFamily="34" charset="0"/>
                <a:cs typeface="Calibri" panose="020F0502020204030204" pitchFamily="34" charset="0"/>
              </a:rPr>
              <a:t> </a:t>
            </a:r>
            <a:r>
              <a:rPr lang="it-IT" sz="3400" kern="100" dirty="0" err="1">
                <a:effectLst/>
                <a:latin typeface="Calibri" panose="020F0502020204030204" pitchFamily="34" charset="0"/>
                <a:ea typeface="Calibri" panose="020F0502020204030204" pitchFamily="34" charset="0"/>
                <a:cs typeface="Calibri" panose="020F0502020204030204" pitchFamily="34" charset="0"/>
              </a:rPr>
              <a:t>financiară</a:t>
            </a:r>
            <a:endParaRPr lang="it-IT" sz="24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Font typeface="+mj-lt"/>
              <a:buAutoNum type="arabicPeriod" startAt="2"/>
            </a:pPr>
            <a:r>
              <a:rPr lang="ro-RO" sz="3400" kern="100" dirty="0">
                <a:latin typeface="Calibri" panose="020F0502020204030204" pitchFamily="34" charset="0"/>
                <a:ea typeface="Calibri" panose="020F0502020204030204" pitchFamily="34" charset="0"/>
                <a:cs typeface="Calibri" panose="020F0502020204030204" pitchFamily="34" charset="0"/>
              </a:rPr>
              <a:t>Automatizarea completă a proceselor contabile</a:t>
            </a:r>
          </a:p>
          <a:p>
            <a:pPr marL="742950" marR="0" indent="-742950">
              <a:spcBef>
                <a:spcPts val="0"/>
              </a:spcBef>
              <a:spcAft>
                <a:spcPts val="0"/>
              </a:spcAft>
              <a:buFont typeface="+mj-lt"/>
              <a:buAutoNum type="arabicPeriod" startAt="3"/>
            </a:pPr>
            <a:r>
              <a:rPr lang="ro-RO" sz="3400" kern="100" dirty="0" err="1">
                <a:latin typeface="Calibri" panose="020F0502020204030204" pitchFamily="34" charset="0"/>
                <a:ea typeface="Calibri" panose="020F0502020204030204" pitchFamily="34" charset="0"/>
                <a:cs typeface="Calibri" panose="020F0502020204030204" pitchFamily="34" charset="0"/>
              </a:rPr>
              <a:t>Cloud</a:t>
            </a:r>
            <a:r>
              <a:rPr lang="ro-RO" sz="3400" kern="100" dirty="0">
                <a:latin typeface="Calibri" panose="020F0502020204030204" pitchFamily="34" charset="0"/>
                <a:ea typeface="Calibri" panose="020F0502020204030204" pitchFamily="34" charset="0"/>
                <a:cs typeface="Calibri" panose="020F0502020204030204" pitchFamily="34" charset="0"/>
              </a:rPr>
              <a:t> </a:t>
            </a:r>
            <a:r>
              <a:rPr lang="ro-RO" sz="3400" kern="100" dirty="0" err="1">
                <a:latin typeface="Calibri" panose="020F0502020204030204" pitchFamily="34" charset="0"/>
                <a:ea typeface="Calibri" panose="020F0502020204030204" pitchFamily="34" charset="0"/>
                <a:cs typeface="Calibri" panose="020F0502020204030204" pitchFamily="34" charset="0"/>
              </a:rPr>
              <a:t>accounting</a:t>
            </a:r>
            <a:r>
              <a:rPr lang="ro-RO" sz="3400" kern="100" dirty="0">
                <a:latin typeface="Calibri" panose="020F0502020204030204" pitchFamily="34" charset="0"/>
                <a:ea typeface="Calibri" panose="020F0502020204030204" pitchFamily="34" charset="0"/>
                <a:cs typeface="Calibri" panose="020F0502020204030204" pitchFamily="34" charset="0"/>
              </a:rPr>
              <a:t> și colaborarea în timp real cu clienții</a:t>
            </a:r>
          </a:p>
          <a:p>
            <a:pPr marL="742950" marR="0" indent="-742950">
              <a:spcBef>
                <a:spcPts val="0"/>
              </a:spcBef>
              <a:spcAft>
                <a:spcPts val="0"/>
              </a:spcAft>
              <a:buFont typeface="+mj-lt"/>
              <a:buAutoNum type="arabicPeriod" startAt="3"/>
            </a:pPr>
            <a:r>
              <a:rPr lang="ro-RO" sz="3400" kern="100" dirty="0">
                <a:latin typeface="Calibri" panose="020F0502020204030204" pitchFamily="34" charset="0"/>
                <a:ea typeface="Calibri" panose="020F0502020204030204" pitchFamily="34" charset="0"/>
                <a:cs typeface="Calibri" panose="020F0502020204030204" pitchFamily="34" charset="0"/>
              </a:rPr>
              <a:t>e-</a:t>
            </a:r>
            <a:r>
              <a:rPr lang="ro-RO" sz="3400" kern="100" dirty="0" err="1">
                <a:latin typeface="Calibri" panose="020F0502020204030204" pitchFamily="34" charset="0"/>
                <a:ea typeface="Calibri" panose="020F0502020204030204" pitchFamily="34" charset="0"/>
                <a:cs typeface="Calibri" panose="020F0502020204030204" pitchFamily="34" charset="0"/>
              </a:rPr>
              <a:t>Invoicing</a:t>
            </a:r>
            <a:r>
              <a:rPr lang="ro-RO" sz="3400" kern="100" dirty="0">
                <a:latin typeface="Calibri" panose="020F0502020204030204" pitchFamily="34" charset="0"/>
                <a:ea typeface="Calibri" panose="020F0502020204030204" pitchFamily="34" charset="0"/>
                <a:cs typeface="Calibri" panose="020F0502020204030204" pitchFamily="34" charset="0"/>
              </a:rPr>
              <a:t> și digitalizarea facturilor</a:t>
            </a:r>
          </a:p>
          <a:p>
            <a:pPr marL="742950" marR="0" indent="-742950">
              <a:spcBef>
                <a:spcPts val="0"/>
              </a:spcBef>
              <a:spcAft>
                <a:spcPts val="0"/>
              </a:spcAft>
              <a:buFont typeface="+mj-lt"/>
              <a:buAutoNum type="arabicPeriod" startAt="3"/>
            </a:pPr>
            <a:r>
              <a:rPr lang="en-US" sz="3400" kern="100" dirty="0">
                <a:latin typeface="Calibri" panose="020F0502020204030204" pitchFamily="34" charset="0"/>
                <a:ea typeface="Calibri" panose="020F0502020204030204" pitchFamily="34" charset="0"/>
                <a:cs typeface="Calibri" panose="020F0502020204030204" pitchFamily="34" charset="0"/>
              </a:rPr>
              <a:t>ESG Reporting (Environmental, Social, and Governance)</a:t>
            </a:r>
            <a:endParaRPr lang="ro-RO" sz="3400" kern="100" dirty="0">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Font typeface="+mj-lt"/>
              <a:buAutoNum type="arabicPeriod" startAt="3"/>
            </a:pPr>
            <a:r>
              <a:rPr lang="es-ES" sz="3400" kern="100" dirty="0" err="1">
                <a:latin typeface="Calibri" panose="020F0502020204030204" pitchFamily="34" charset="0"/>
                <a:ea typeface="Calibri" panose="020F0502020204030204" pitchFamily="34" charset="0"/>
                <a:cs typeface="Calibri" panose="020F0502020204030204" pitchFamily="34" charset="0"/>
              </a:rPr>
              <a:t>Externalizarea</a:t>
            </a:r>
            <a:r>
              <a:rPr lang="es-ES" sz="3400" kern="100" dirty="0">
                <a:latin typeface="Calibri" panose="020F0502020204030204" pitchFamily="34" charset="0"/>
                <a:ea typeface="Calibri" panose="020F0502020204030204" pitchFamily="34" charset="0"/>
                <a:cs typeface="Calibri" panose="020F0502020204030204" pitchFamily="34" charset="0"/>
              </a:rPr>
              <a:t> </a:t>
            </a:r>
            <a:r>
              <a:rPr lang="es-ES" sz="3400" kern="100" dirty="0" err="1">
                <a:latin typeface="Calibri" panose="020F0502020204030204" pitchFamily="34" charset="0"/>
                <a:ea typeface="Calibri" panose="020F0502020204030204" pitchFamily="34" charset="0"/>
                <a:cs typeface="Calibri" panose="020F0502020204030204" pitchFamily="34" charset="0"/>
              </a:rPr>
              <a:t>serviciilor</a:t>
            </a:r>
            <a:r>
              <a:rPr lang="es-ES" sz="3400" kern="100" dirty="0">
                <a:latin typeface="Calibri" panose="020F0502020204030204" pitchFamily="34" charset="0"/>
                <a:ea typeface="Calibri" panose="020F0502020204030204" pitchFamily="34" charset="0"/>
                <a:cs typeface="Calibri" panose="020F0502020204030204" pitchFamily="34" charset="0"/>
              </a:rPr>
              <a:t> </a:t>
            </a:r>
            <a:r>
              <a:rPr lang="es-ES" sz="3400" kern="100" dirty="0" err="1">
                <a:latin typeface="Calibri" panose="020F0502020204030204" pitchFamily="34" charset="0"/>
                <a:ea typeface="Calibri" panose="020F0502020204030204" pitchFamily="34" charset="0"/>
                <a:cs typeface="Calibri" panose="020F0502020204030204" pitchFamily="34" charset="0"/>
              </a:rPr>
              <a:t>contabile</a:t>
            </a:r>
            <a:r>
              <a:rPr lang="es-ES" sz="3400" kern="100" dirty="0">
                <a:latin typeface="Calibri" panose="020F0502020204030204" pitchFamily="34" charset="0"/>
                <a:ea typeface="Calibri" panose="020F0502020204030204" pitchFamily="34" charset="0"/>
                <a:cs typeface="Calibri" panose="020F0502020204030204" pitchFamily="34" charset="0"/>
              </a:rPr>
              <a:t> </a:t>
            </a:r>
            <a:r>
              <a:rPr lang="es-ES" sz="3400" kern="100" dirty="0" err="1">
                <a:latin typeface="Calibri" panose="020F0502020204030204" pitchFamily="34" charset="0"/>
                <a:ea typeface="Calibri" panose="020F0502020204030204" pitchFamily="34" charset="0"/>
                <a:cs typeface="Calibri" panose="020F0502020204030204" pitchFamily="34" charset="0"/>
              </a:rPr>
              <a:t>prin</a:t>
            </a:r>
            <a:r>
              <a:rPr lang="es-ES" sz="3400" kern="100" dirty="0">
                <a:latin typeface="Calibri" panose="020F0502020204030204" pitchFamily="34" charset="0"/>
                <a:ea typeface="Calibri" panose="020F0502020204030204" pitchFamily="34" charset="0"/>
                <a:cs typeface="Calibri" panose="020F0502020204030204" pitchFamily="34" charset="0"/>
              </a:rPr>
              <a:t> </a:t>
            </a:r>
            <a:r>
              <a:rPr lang="es-ES" sz="3400" kern="100" dirty="0" err="1">
                <a:latin typeface="Calibri" panose="020F0502020204030204" pitchFamily="34" charset="0"/>
                <a:ea typeface="Calibri" panose="020F0502020204030204" pitchFamily="34" charset="0"/>
                <a:cs typeface="Calibri" panose="020F0502020204030204" pitchFamily="34" charset="0"/>
              </a:rPr>
              <a:t>platforme</a:t>
            </a:r>
            <a:r>
              <a:rPr lang="es-ES" sz="3400" kern="100" dirty="0">
                <a:latin typeface="Calibri" panose="020F0502020204030204" pitchFamily="34" charset="0"/>
                <a:ea typeface="Calibri" panose="020F0502020204030204" pitchFamily="34" charset="0"/>
                <a:cs typeface="Calibri" panose="020F0502020204030204" pitchFamily="34" charset="0"/>
              </a:rPr>
              <a:t> </a:t>
            </a:r>
            <a:r>
              <a:rPr lang="es-ES" sz="3400" kern="100" dirty="0" err="1">
                <a:latin typeface="Calibri" panose="020F0502020204030204" pitchFamily="34" charset="0"/>
                <a:ea typeface="Calibri" panose="020F0502020204030204" pitchFamily="34" charset="0"/>
                <a:cs typeface="Calibri" panose="020F0502020204030204" pitchFamily="34" charset="0"/>
              </a:rPr>
              <a:t>digitale</a:t>
            </a:r>
            <a:endParaRPr lang="ro-RO" sz="3400" kern="100" dirty="0">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Font typeface="+mj-lt"/>
              <a:buAutoNum type="arabicPeriod" startAt="3"/>
            </a:pPr>
            <a:r>
              <a:rPr lang="ro-RO" sz="3400" kern="100" dirty="0">
                <a:latin typeface="Calibri" panose="020F0502020204030204" pitchFamily="34" charset="0"/>
                <a:ea typeface="Calibri" panose="020F0502020204030204" pitchFamily="34" charset="0"/>
                <a:cs typeface="Calibri" panose="020F0502020204030204" pitchFamily="34" charset="0"/>
              </a:rPr>
              <a:t>Raportarea financiară automatizată și în timp real</a:t>
            </a:r>
          </a:p>
        </p:txBody>
      </p:sp>
    </p:spTree>
    <p:extLst>
      <p:ext uri="{BB962C8B-B14F-4D97-AF65-F5344CB8AC3E}">
        <p14:creationId xmlns:p14="http://schemas.microsoft.com/office/powerpoint/2010/main" val="359639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1536174"/>
            <a:ext cx="10243334" cy="2554545"/>
          </a:xfrm>
          <a:prstGeom prst="rect">
            <a:avLst/>
          </a:prstGeom>
          <a:noFill/>
        </p:spPr>
        <p:txBody>
          <a:bodyPr wrap="square">
            <a:spAutoFit/>
          </a:bodyPr>
          <a:lstStyle/>
          <a:p>
            <a:pPr marL="0" marR="0" algn="ctr">
              <a:spcBef>
                <a:spcPts val="0"/>
              </a:spcBef>
              <a:spcAft>
                <a:spcPts val="0"/>
              </a:spcAft>
            </a:pPr>
            <a:r>
              <a:rPr lang="ro-RO" sz="8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 Radiografia firmelor de contabilitate</a:t>
            </a:r>
            <a:endParaRPr lang="en-US" sz="8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4286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Automatizarea și dezvoltarea rapoartelor</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894025" y="1811199"/>
            <a:ext cx="10623500" cy="4616648"/>
          </a:xfrm>
          <a:prstGeom prst="rect">
            <a:avLst/>
          </a:prstGeom>
          <a:noFill/>
        </p:spPr>
        <p:txBody>
          <a:bodyPr wrap="square">
            <a:spAutoFit/>
          </a:bodyPr>
          <a:lstStyle/>
          <a:p>
            <a:pPr marL="742950" marR="0" indent="-742950">
              <a:spcBef>
                <a:spcPts val="0"/>
              </a:spcBef>
              <a:spcAft>
                <a:spcPts val="0"/>
              </a:spcAft>
              <a:buAutoNum type="arabicPeriod"/>
            </a:pPr>
            <a:r>
              <a:rPr lang="ro-RO" sz="3400" kern="100" dirty="0">
                <a:effectLst/>
                <a:latin typeface="Calibri" panose="020F0502020204030204" pitchFamily="34" charset="0"/>
                <a:ea typeface="Calibri" panose="020F0502020204030204" pitchFamily="34" charset="0"/>
                <a:cs typeface="Calibri" panose="020F0502020204030204" pitchFamily="34" charset="0"/>
              </a:rPr>
              <a:t>Tendințe în automatizarea rapoartelor </a:t>
            </a:r>
          </a:p>
          <a:p>
            <a:pPr marR="0">
              <a:spcBef>
                <a:spcPts val="0"/>
              </a:spcBef>
              <a:spcAft>
                <a:spcPts val="0"/>
              </a:spcAft>
            </a:pPr>
            <a:r>
              <a:rPr lang="it-IT" sz="2400" kern="100" dirty="0">
                <a:effectLst/>
                <a:latin typeface="Calibri" panose="020F0502020204030204" pitchFamily="34" charset="0"/>
                <a:ea typeface="Calibri" panose="020F0502020204030204" pitchFamily="34" charset="0"/>
                <a:cs typeface="Calibri" panose="020F0502020204030204" pitchFamily="34" charset="0"/>
              </a:rPr>
              <a:t>o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Utilizarea</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softurilor</a:t>
            </a:r>
            <a:r>
              <a:rPr lang="it-IT" sz="2400" kern="100" dirty="0">
                <a:effectLst/>
                <a:latin typeface="Calibri" panose="020F0502020204030204" pitchFamily="34" charset="0"/>
                <a:ea typeface="Calibri" panose="020F0502020204030204" pitchFamily="34" charset="0"/>
                <a:cs typeface="Calibri" panose="020F0502020204030204" pitchFamily="34" charset="0"/>
              </a:rPr>
              <a:t> de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contabilitate</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și</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integrarea</a:t>
            </a:r>
            <a:r>
              <a:rPr lang="it-IT" sz="2400" kern="100" dirty="0">
                <a:effectLst/>
                <a:latin typeface="Calibri" panose="020F0502020204030204" pitchFamily="34" charset="0"/>
                <a:ea typeface="Calibri" panose="020F0502020204030204" pitchFamily="34" charset="0"/>
                <a:cs typeface="Calibri" panose="020F0502020204030204" pitchFamily="34" charset="0"/>
              </a:rPr>
              <a:t> cu alte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soluții</a:t>
            </a:r>
            <a:r>
              <a:rPr lang="it-IT" sz="2400" kern="100" dirty="0">
                <a:effectLst/>
                <a:latin typeface="Calibri" panose="020F0502020204030204" pitchFamily="34" charset="0"/>
                <a:ea typeface="Calibri" panose="020F0502020204030204" pitchFamily="34" charset="0"/>
                <a:cs typeface="Calibri" panose="020F0502020204030204" pitchFamily="34" charset="0"/>
              </a:rPr>
              <a:t> software (ERP, CRM).</a:t>
            </a:r>
          </a:p>
          <a:p>
            <a:pPr marR="0">
              <a:spcBef>
                <a:spcPts val="0"/>
              </a:spcBef>
              <a:spcAft>
                <a:spcPts val="0"/>
              </a:spcAft>
            </a:pPr>
            <a:endParaRPr lang="it-IT" sz="24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Font typeface="+mj-lt"/>
              <a:buAutoNum type="arabicPeriod" startAt="2"/>
            </a:pPr>
            <a:r>
              <a:rPr lang="ro-RO" sz="3400" kern="100" dirty="0">
                <a:latin typeface="Calibri" panose="020F0502020204030204" pitchFamily="34" charset="0"/>
                <a:ea typeface="Calibri" panose="020F0502020204030204" pitchFamily="34" charset="0"/>
                <a:cs typeface="Calibri" panose="020F0502020204030204" pitchFamily="34" charset="0"/>
              </a:rPr>
              <a:t>Generarea automată a rapoartelor în timp real</a:t>
            </a:r>
          </a:p>
          <a:p>
            <a:pPr marR="0">
              <a:spcBef>
                <a:spcPts val="0"/>
              </a:spcBef>
              <a:spcAft>
                <a:spcPts val="0"/>
              </a:spcAft>
            </a:pPr>
            <a:r>
              <a:rPr lang="it-IT" sz="2400" kern="100" dirty="0">
                <a:effectLst/>
                <a:latin typeface="Calibri" panose="020F0502020204030204" pitchFamily="34" charset="0"/>
                <a:ea typeface="Calibri" panose="020F0502020204030204" pitchFamily="34" charset="0"/>
                <a:cs typeface="Calibri" panose="020F0502020204030204" pitchFamily="34" charset="0"/>
              </a:rPr>
              <a:t>o	</a:t>
            </a:r>
            <a:r>
              <a:rPr lang="ro-RO" sz="2400" kern="100" dirty="0">
                <a:latin typeface="Calibri" panose="020F0502020204030204" pitchFamily="34" charset="0"/>
                <a:ea typeface="Calibri" panose="020F0502020204030204" pitchFamily="34" charset="0"/>
                <a:cs typeface="Calibri" panose="020F0502020204030204" pitchFamily="34" charset="0"/>
              </a:rPr>
              <a:t>F</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irmele</a:t>
            </a:r>
            <a:r>
              <a:rPr lang="it-IT" sz="2400" kern="100" dirty="0">
                <a:effectLst/>
                <a:latin typeface="Calibri" panose="020F0502020204030204" pitchFamily="34" charset="0"/>
                <a:ea typeface="Calibri" panose="020F0502020204030204" pitchFamily="34" charset="0"/>
                <a:cs typeface="Calibri" panose="020F0502020204030204" pitchFamily="34" charset="0"/>
              </a:rPr>
              <a:t> de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contabilitate</a:t>
            </a:r>
            <a:r>
              <a:rPr lang="ro-RO" sz="2400" kern="100" dirty="0">
                <a:effectLst/>
                <a:latin typeface="Calibri" panose="020F0502020204030204" pitchFamily="34" charset="0"/>
                <a:ea typeface="Calibri" panose="020F0502020204030204" pitchFamily="34" charset="0"/>
                <a:cs typeface="Calibri" panose="020F0502020204030204" pitchFamily="34" charset="0"/>
              </a:rPr>
              <a:t> pot</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să</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utilizeze</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tehnologia</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pentru</a:t>
            </a:r>
            <a:r>
              <a:rPr lang="it-IT" sz="2400" kern="100" dirty="0">
                <a:effectLst/>
                <a:latin typeface="Calibri" panose="020F0502020204030204" pitchFamily="34" charset="0"/>
                <a:ea typeface="Calibri" panose="020F0502020204030204" pitchFamily="34" charset="0"/>
                <a:cs typeface="Calibri" panose="020F0502020204030204" pitchFamily="34" charset="0"/>
              </a:rPr>
              <a:t> a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oferi</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rapoarte</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în</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timp</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real</a:t>
            </a:r>
            <a:r>
              <a:rPr lang="it-IT" sz="2400" kern="100" dirty="0">
                <a:effectLst/>
                <a:latin typeface="Calibri" panose="020F0502020204030204" pitchFamily="34" charset="0"/>
                <a:ea typeface="Calibri" panose="020F0502020204030204" pitchFamily="34" charset="0"/>
                <a:cs typeface="Calibri" panose="020F0502020204030204" pitchFamily="34" charset="0"/>
              </a:rPr>
              <a:t> </a:t>
            </a:r>
            <a:r>
              <a:rPr lang="it-IT" sz="2400" kern="100" dirty="0" err="1">
                <a:effectLst/>
                <a:latin typeface="Calibri" panose="020F0502020204030204" pitchFamily="34" charset="0"/>
                <a:ea typeface="Calibri" panose="020F0502020204030204" pitchFamily="34" charset="0"/>
                <a:cs typeface="Calibri" panose="020F0502020204030204" pitchFamily="34" charset="0"/>
              </a:rPr>
              <a:t>clienților</a:t>
            </a:r>
            <a:endParaRPr lang="it-IT" sz="2400" kern="100" dirty="0">
              <a:effectLst/>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ro-RO" sz="2400" kern="100" dirty="0">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Font typeface="+mj-lt"/>
              <a:buAutoNum type="arabicPeriod" startAt="3"/>
            </a:pPr>
            <a:r>
              <a:rPr lang="ro-RO" sz="3400" kern="100" dirty="0">
                <a:latin typeface="Calibri" panose="020F0502020204030204" pitchFamily="34" charset="0"/>
                <a:ea typeface="Calibri" panose="020F0502020204030204" pitchFamily="34" charset="0"/>
                <a:cs typeface="Calibri" panose="020F0502020204030204" pitchFamily="34" charset="0"/>
              </a:rPr>
              <a:t>Platforme de raportare pentru clienți</a:t>
            </a:r>
          </a:p>
          <a:p>
            <a:pPr marR="0">
              <a:spcBef>
                <a:spcPts val="0"/>
              </a:spcBef>
              <a:spcAft>
                <a:spcPts val="0"/>
              </a:spcAft>
            </a:pPr>
            <a:r>
              <a:rPr lang="ro-RO" sz="2400" kern="100" dirty="0">
                <a:effectLst/>
                <a:latin typeface="Calibri" panose="020F0502020204030204" pitchFamily="34" charset="0"/>
                <a:ea typeface="Calibri" panose="020F0502020204030204" pitchFamily="34" charset="0"/>
                <a:cs typeface="Calibri" panose="020F0502020204030204" pitchFamily="34" charset="0"/>
              </a:rPr>
              <a:t>o	Dezvoltarea de platforme online unde clienții pot vizualiza rapoarte și grafice personalizate</a:t>
            </a:r>
          </a:p>
        </p:txBody>
      </p:sp>
    </p:spTree>
    <p:extLst>
      <p:ext uri="{BB962C8B-B14F-4D97-AF65-F5344CB8AC3E}">
        <p14:creationId xmlns:p14="http://schemas.microsoft.com/office/powerpoint/2010/main" val="3159230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974333" y="1536174"/>
            <a:ext cx="10243334" cy="3785652"/>
          </a:xfrm>
          <a:prstGeom prst="rect">
            <a:avLst/>
          </a:prstGeom>
          <a:noFill/>
        </p:spPr>
        <p:txBody>
          <a:bodyPr wrap="square">
            <a:spAutoFit/>
          </a:bodyPr>
          <a:lstStyle/>
          <a:p>
            <a:pPr marL="0" marR="0" algn="ctr">
              <a:spcBef>
                <a:spcPts val="0"/>
              </a:spcBef>
              <a:spcAft>
                <a:spcPts val="0"/>
              </a:spcAft>
            </a:pPr>
            <a:r>
              <a:rPr lang="ro-RO" sz="8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IV. A automatiza</a:t>
            </a:r>
          </a:p>
          <a:p>
            <a:pPr marL="0" marR="0" algn="ctr">
              <a:spcBef>
                <a:spcPts val="0"/>
              </a:spcBef>
              <a:spcAft>
                <a:spcPts val="0"/>
              </a:spcAft>
            </a:pPr>
            <a:r>
              <a:rPr lang="ro-RO" sz="8000" kern="100" dirty="0">
                <a:solidFill>
                  <a:srgbClr val="FF0000"/>
                </a:solidFill>
                <a:latin typeface="Calibri" panose="020F0502020204030204" pitchFamily="34" charset="0"/>
                <a:ea typeface="Calibri" panose="020F0502020204030204" pitchFamily="34" charset="0"/>
                <a:cs typeface="Calibri" panose="020F0502020204030204" pitchFamily="34" charset="0"/>
              </a:rPr>
              <a:t>sau</a:t>
            </a:r>
          </a:p>
          <a:p>
            <a:pPr marL="0" marR="0" algn="ctr">
              <a:spcBef>
                <a:spcPts val="0"/>
              </a:spcBef>
              <a:spcAft>
                <a:spcPts val="0"/>
              </a:spcAft>
            </a:pPr>
            <a:r>
              <a:rPr lang="ro-RO" sz="8000" kern="100" dirty="0">
                <a:solidFill>
                  <a:srgbClr val="FF0000"/>
                </a:solidFill>
                <a:latin typeface="Calibri" panose="020F0502020204030204" pitchFamily="34" charset="0"/>
                <a:ea typeface="Calibri" panose="020F0502020204030204" pitchFamily="34" charset="0"/>
                <a:cs typeface="Calibri" panose="020F0502020204030204" pitchFamily="34" charset="0"/>
              </a:rPr>
              <a:t>a</a:t>
            </a:r>
            <a:r>
              <a:rPr lang="ro-RO" sz="8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NU automatiza</a:t>
            </a:r>
            <a:endParaRPr lang="en-US" sz="8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737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11486137"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A automatiza sau a NU automatiza?</a:t>
            </a:r>
            <a:endParaRPr lang="en-US" sz="4800" b="1" dirty="0">
              <a:latin typeface="+mn-lt"/>
            </a:endParaRPr>
          </a:p>
        </p:txBody>
      </p:sp>
      <p:sp>
        <p:nvSpPr>
          <p:cNvPr id="6" name="TextBox 5">
            <a:extLst>
              <a:ext uri="{FF2B5EF4-FFF2-40B4-BE49-F238E27FC236}">
                <a16:creationId xmlns:a16="http://schemas.microsoft.com/office/drawing/2014/main" id="{DB80F6AF-6A6F-99CC-4081-46BDA96BCC4D}"/>
              </a:ext>
            </a:extLst>
          </p:cNvPr>
          <p:cNvSpPr txBox="1"/>
          <p:nvPr/>
        </p:nvSpPr>
        <p:spPr>
          <a:xfrm>
            <a:off x="894025" y="1811199"/>
            <a:ext cx="10623500" cy="4801314"/>
          </a:xfrm>
          <a:prstGeom prst="rect">
            <a:avLst/>
          </a:prstGeom>
          <a:noFill/>
        </p:spPr>
        <p:txBody>
          <a:bodyPr wrap="square">
            <a:spAutoFit/>
          </a:bodyPr>
          <a:lstStyle/>
          <a:p>
            <a:pPr marR="0">
              <a:spcBef>
                <a:spcPts val="0"/>
              </a:spcBef>
              <a:spcAft>
                <a:spcPts val="0"/>
              </a:spcAft>
            </a:pPr>
            <a:r>
              <a:rPr lang="ro-RO" sz="3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Nu toate rapoartele merită automatizate</a:t>
            </a:r>
            <a:r>
              <a:rPr lang="ro-RO" sz="3400" kern="100" dirty="0">
                <a:effectLst/>
                <a:latin typeface="Calibri" panose="020F0502020204030204" pitchFamily="34" charset="0"/>
                <a:ea typeface="Calibri" panose="020F0502020204030204" pitchFamily="34" charset="0"/>
                <a:cs typeface="Calibri" panose="020F0502020204030204" pitchFamily="34" charset="0"/>
              </a:rPr>
              <a:t>. Exemple:</a:t>
            </a:r>
          </a:p>
          <a:p>
            <a:pPr marR="0">
              <a:spcBef>
                <a:spcPts val="0"/>
              </a:spcBef>
              <a:spcAft>
                <a:spcPts val="0"/>
              </a:spcAft>
            </a:pPr>
            <a:endParaRPr lang="ro-RO" sz="34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AutoNum type="arabicPeriod"/>
            </a:pPr>
            <a:r>
              <a:rPr lang="ro-RO" sz="3400" kern="100" dirty="0">
                <a:effectLst/>
                <a:latin typeface="Calibri" panose="020F0502020204030204" pitchFamily="34" charset="0"/>
                <a:ea typeface="Calibri" panose="020F0502020204030204" pitchFamily="34" charset="0"/>
                <a:cs typeface="Calibri" panose="020F0502020204030204" pitchFamily="34" charset="0"/>
              </a:rPr>
              <a:t>Rapoarte ad-hoc sau neregulate</a:t>
            </a:r>
          </a:p>
          <a:p>
            <a:pPr marL="742950" marR="0" indent="-742950">
              <a:spcBef>
                <a:spcPts val="0"/>
              </a:spcBef>
              <a:spcAft>
                <a:spcPts val="0"/>
              </a:spcAft>
              <a:buAutoNum type="arabicPeriod"/>
            </a:pPr>
            <a:r>
              <a:rPr lang="ro-RO" sz="3400" kern="100" dirty="0">
                <a:latin typeface="Calibri" panose="020F0502020204030204" pitchFamily="34" charset="0"/>
                <a:ea typeface="Calibri" panose="020F0502020204030204" pitchFamily="34" charset="0"/>
                <a:cs typeface="Calibri" panose="020F0502020204030204" pitchFamily="34" charset="0"/>
              </a:rPr>
              <a:t>Rapoarte ale căror surse de date se schimbă</a:t>
            </a:r>
          </a:p>
          <a:p>
            <a:pPr marL="742950" marR="0" indent="-742950">
              <a:spcBef>
                <a:spcPts val="0"/>
              </a:spcBef>
              <a:spcAft>
                <a:spcPts val="0"/>
              </a:spcAft>
              <a:buAutoNum type="arabicPeriod"/>
            </a:pPr>
            <a:r>
              <a:rPr lang="ro-RO" sz="3400" kern="100" dirty="0">
                <a:latin typeface="Calibri" panose="020F0502020204030204" pitchFamily="34" charset="0"/>
                <a:ea typeface="Calibri" panose="020F0502020204030204" pitchFamily="34" charset="0"/>
                <a:cs typeface="Calibri" panose="020F0502020204030204" pitchFamily="34" charset="0"/>
              </a:rPr>
              <a:t>Rapoarte cu date care nu sunt digitalizate</a:t>
            </a:r>
            <a:r>
              <a:rPr lang="ro-RO" sz="3400" kern="100" dirty="0">
                <a:effectLst/>
                <a:latin typeface="Calibri" panose="020F0502020204030204" pitchFamily="34" charset="0"/>
                <a:ea typeface="Calibri" panose="020F0502020204030204" pitchFamily="34" charset="0"/>
                <a:cs typeface="Calibri" panose="020F0502020204030204" pitchFamily="34" charset="0"/>
              </a:rPr>
              <a:t>  </a:t>
            </a:r>
          </a:p>
          <a:p>
            <a:pPr marL="742950" marR="0" indent="-742950">
              <a:spcBef>
                <a:spcPts val="0"/>
              </a:spcBef>
              <a:spcAft>
                <a:spcPts val="0"/>
              </a:spcAft>
              <a:buAutoNum type="arabicPeriod"/>
            </a:pPr>
            <a:r>
              <a:rPr lang="ro-RO" sz="3400" kern="100" dirty="0">
                <a:latin typeface="Calibri" panose="020F0502020204030204" pitchFamily="34" charset="0"/>
                <a:ea typeface="Calibri" panose="020F0502020204030204" pitchFamily="34" charset="0"/>
                <a:cs typeface="Calibri" panose="020F0502020204030204" pitchFamily="34" charset="0"/>
              </a:rPr>
              <a:t>Rapoarte ale căror structură se schimbă constant</a:t>
            </a:r>
          </a:p>
          <a:p>
            <a:pPr marL="742950" marR="0" indent="-742950">
              <a:spcBef>
                <a:spcPts val="0"/>
              </a:spcBef>
              <a:spcAft>
                <a:spcPts val="0"/>
              </a:spcAft>
              <a:buAutoNum type="arabicPeriod"/>
            </a:pPr>
            <a:r>
              <a:rPr lang="ro-RO" sz="3400" kern="100" dirty="0">
                <a:effectLst/>
                <a:latin typeface="Calibri" panose="020F0502020204030204" pitchFamily="34" charset="0"/>
                <a:ea typeface="Calibri" panose="020F0502020204030204" pitchFamily="34" charset="0"/>
                <a:cs typeface="Calibri" panose="020F0502020204030204" pitchFamily="34" charset="0"/>
              </a:rPr>
              <a:t>Rapoarte simple, a căror automatizare necesită mai mult timp, resurse și abilități decât dezvoltarea lor manuală sau în Excel</a:t>
            </a:r>
          </a:p>
        </p:txBody>
      </p:sp>
    </p:spTree>
    <p:extLst>
      <p:ext uri="{BB962C8B-B14F-4D97-AF65-F5344CB8AC3E}">
        <p14:creationId xmlns:p14="http://schemas.microsoft.com/office/powerpoint/2010/main" val="2937048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7" y="175181"/>
            <a:ext cx="8253029"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Vă mulțumesc pentru atenție!</a:t>
            </a:r>
            <a:endParaRPr lang="en-US" sz="4800" b="1" dirty="0">
              <a:latin typeface="+mn-lt"/>
            </a:endParaRPr>
          </a:p>
        </p:txBody>
      </p:sp>
      <p:pic>
        <p:nvPicPr>
          <p:cNvPr id="3" name="Picture 2" descr="A person standing in front of a display&#10;&#10;Description automatically generated">
            <a:extLst>
              <a:ext uri="{FF2B5EF4-FFF2-40B4-BE49-F238E27FC236}">
                <a16:creationId xmlns:a16="http://schemas.microsoft.com/office/drawing/2014/main" id="{4C968B79-CF00-DCB8-5D16-2CE856800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525" y="1629247"/>
            <a:ext cx="3545375" cy="4725320"/>
          </a:xfrm>
          <a:prstGeom prst="rect">
            <a:avLst/>
          </a:prstGeom>
        </p:spPr>
      </p:pic>
      <p:sp>
        <p:nvSpPr>
          <p:cNvPr id="6" name="TextBox 5">
            <a:extLst>
              <a:ext uri="{FF2B5EF4-FFF2-40B4-BE49-F238E27FC236}">
                <a16:creationId xmlns:a16="http://schemas.microsoft.com/office/drawing/2014/main" id="{DB80F6AF-6A6F-99CC-4081-46BDA96BCC4D}"/>
              </a:ext>
            </a:extLst>
          </p:cNvPr>
          <p:cNvSpPr txBox="1"/>
          <p:nvPr/>
        </p:nvSpPr>
        <p:spPr>
          <a:xfrm>
            <a:off x="6295490" y="2653079"/>
            <a:ext cx="5632806" cy="2985433"/>
          </a:xfrm>
          <a:prstGeom prst="rect">
            <a:avLst/>
          </a:prstGeom>
          <a:noFill/>
        </p:spPr>
        <p:txBody>
          <a:bodyPr wrap="square">
            <a:spAutoFit/>
          </a:bodyPr>
          <a:lstStyle/>
          <a:p>
            <a:pPr marL="0" marR="0">
              <a:spcBef>
                <a:spcPts val="0"/>
              </a:spcBef>
              <a:spcAft>
                <a:spcPts val="0"/>
              </a:spcAft>
            </a:pPr>
            <a:r>
              <a:rPr lang="en-US" sz="2800" b="1" kern="100" dirty="0">
                <a:effectLst/>
                <a:latin typeface="Calibri" panose="020F0502020204030204" pitchFamily="34" charset="0"/>
                <a:ea typeface="Calibri" panose="020F0502020204030204" pitchFamily="34" charset="0"/>
                <a:cs typeface="Calibri" panose="020F0502020204030204" pitchFamily="34" charset="0"/>
              </a:rPr>
              <a:t>Liviu Sav, FCCA</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CXO and Co-founder - </a:t>
            </a:r>
            <a:r>
              <a:rPr lang="en-US" sz="2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BRIDGE-to-INFORMATION</a:t>
            </a:r>
          </a:p>
          <a:p>
            <a:pPr marL="0" marR="0">
              <a:spcBef>
                <a:spcPts val="0"/>
              </a:spcBef>
              <a:spcAft>
                <a:spcPts val="0"/>
              </a:spcAft>
            </a:pPr>
            <a:r>
              <a:rPr lang="ro-RO" sz="2000" kern="100" dirty="0">
                <a:effectLst/>
                <a:latin typeface="Calibri" panose="020F0502020204030204" pitchFamily="34" charset="0"/>
                <a:ea typeface="Calibri" panose="020F0502020204030204" pitchFamily="34" charset="0"/>
                <a:cs typeface="Times New Roman" panose="02020603050405020304" pitchFamily="18" charset="0"/>
              </a:rPr>
              <a:t>Moderator - ”</a:t>
            </a:r>
            <a:r>
              <a:rPr lang="ro-RO"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Secretele Antreprenorului de Succes</a:t>
            </a:r>
            <a:r>
              <a:rPr lang="ro-RO"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Development manager - </a:t>
            </a:r>
            <a:r>
              <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IMM Club</a:t>
            </a: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Mobile (RO): +40 745 300 528</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de-DE" sz="2000" kern="100" dirty="0" err="1">
                <a:effectLst/>
                <a:latin typeface="Calibri" panose="020F0502020204030204" pitchFamily="34" charset="0"/>
                <a:ea typeface="Calibri" panose="020F0502020204030204" pitchFamily="34" charset="0"/>
                <a:cs typeface="Calibri" panose="020F0502020204030204" pitchFamily="34" charset="0"/>
              </a:rPr>
              <a:t>E-mail</a:t>
            </a:r>
            <a:r>
              <a:rPr lang="de-DE" sz="2000" kern="100" dirty="0">
                <a:effectLst/>
                <a:latin typeface="Calibri" panose="020F0502020204030204" pitchFamily="34" charset="0"/>
                <a:ea typeface="Calibri" panose="020F0502020204030204" pitchFamily="34" charset="0"/>
                <a:cs typeface="Calibri" panose="020F0502020204030204" pitchFamily="34" charset="0"/>
              </a:rPr>
              <a:t>: </a:t>
            </a:r>
            <a:r>
              <a:rPr lang="de-DE" sz="2000"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liviu.sav@b2i.app</a:t>
            </a:r>
            <a:r>
              <a:rPr lang="de-DE" sz="2000" kern="100" dirty="0">
                <a:effectLst/>
                <a:latin typeface="Calibri" panose="020F0502020204030204" pitchFamily="34" charset="0"/>
                <a:ea typeface="Calibri" panose="020F0502020204030204" pitchFamily="34" charset="0"/>
                <a:cs typeface="Calibri" panose="020F0502020204030204" pitchFamily="34" charset="0"/>
              </a:rPr>
              <a:t>, </a:t>
            </a:r>
            <a:r>
              <a:rPr lang="de-DE" sz="2000" kern="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liviu.sav@</a:t>
            </a:r>
            <a:r>
              <a:rPr lang="ro-RO" sz="2000" kern="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immclub.info</a:t>
            </a:r>
            <a:r>
              <a:rPr lang="ro-RO" sz="2000" kern="100" dirty="0">
                <a:solidFill>
                  <a:srgbClr val="0563C1"/>
                </a:solidFill>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de-DE" sz="2000" kern="100" dirty="0">
                <a:effectLst/>
                <a:latin typeface="Calibri" panose="020F0502020204030204" pitchFamily="34" charset="0"/>
                <a:ea typeface="Calibri" panose="020F0502020204030204" pitchFamily="34" charset="0"/>
                <a:cs typeface="Calibri" panose="020F0502020204030204" pitchFamily="34" charset="0"/>
              </a:rPr>
              <a:t>LinkedIn: </a:t>
            </a:r>
            <a:r>
              <a:rPr lang="de-DE" sz="2000"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https://www.linkedin.com/in/liviusav/</a:t>
            </a: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Website: </a:t>
            </a:r>
            <a:r>
              <a:rPr lang="en-US" sz="2000" kern="100" dirty="0">
                <a:effectLst/>
                <a:latin typeface="Calibri" panose="020F0502020204030204" pitchFamily="34" charset="0"/>
                <a:ea typeface="Calibri" panose="020F0502020204030204" pitchFamily="34" charset="0"/>
                <a:cs typeface="Calibri" panose="020F0502020204030204" pitchFamily="34" charset="0"/>
                <a:hlinkClick r:id="rId7"/>
              </a:rPr>
              <a:t>https://b2i.app/</a:t>
            </a: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71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Câte firme de contabilitate sunt în România? </a:t>
            </a:r>
            <a:endParaRPr lang="en-US" sz="4800" b="1" dirty="0">
              <a:latin typeface="+mn-lt"/>
            </a:endParaRPr>
          </a:p>
        </p:txBody>
      </p:sp>
      <p:pic>
        <p:nvPicPr>
          <p:cNvPr id="3" name="Picture 2" descr="A screenshot of a graph&#10;&#10;Description automatically generated">
            <a:extLst>
              <a:ext uri="{FF2B5EF4-FFF2-40B4-BE49-F238E27FC236}">
                <a16:creationId xmlns:a16="http://schemas.microsoft.com/office/drawing/2014/main" id="{1A2954A4-766A-5416-8CA1-E8C881B7D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346" y="1531260"/>
            <a:ext cx="9134364" cy="5200587"/>
          </a:xfrm>
          <a:prstGeom prst="rect">
            <a:avLst/>
          </a:prstGeom>
        </p:spPr>
      </p:pic>
    </p:spTree>
    <p:extLst>
      <p:ext uri="{BB962C8B-B14F-4D97-AF65-F5344CB8AC3E}">
        <p14:creationId xmlns:p14="http://schemas.microsoft.com/office/powerpoint/2010/main" val="34232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graph&#10;&#10;Description automatically generated">
            <a:extLst>
              <a:ext uri="{FF2B5EF4-FFF2-40B4-BE49-F238E27FC236}">
                <a16:creationId xmlns:a16="http://schemas.microsoft.com/office/drawing/2014/main" id="{FC188B9C-6B4A-95CE-D797-E1F53F278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290" y="1531261"/>
            <a:ext cx="9134364" cy="5200587"/>
          </a:xfrm>
          <a:prstGeom prst="rect">
            <a:avLst/>
          </a:prstGeom>
        </p:spPr>
      </p:pic>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Segmentarea firmelor de conta</a:t>
            </a:r>
            <a:endParaRPr lang="en-US" sz="4800" b="1" dirty="0">
              <a:latin typeface="+mn-lt"/>
            </a:endParaRPr>
          </a:p>
        </p:txBody>
      </p:sp>
    </p:spTree>
    <p:extLst>
      <p:ext uri="{BB962C8B-B14F-4D97-AF65-F5344CB8AC3E}">
        <p14:creationId xmlns:p14="http://schemas.microsoft.com/office/powerpoint/2010/main" val="320222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70965801-5640-36AD-F5D6-1751E844A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290" y="1531261"/>
            <a:ext cx="9134364" cy="5200586"/>
          </a:xfrm>
          <a:prstGeom prst="rect">
            <a:avLst/>
          </a:prstGeom>
        </p:spPr>
      </p:pic>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Cum a evoluat CA a firmelor de conta? </a:t>
            </a:r>
            <a:endParaRPr lang="en-US" sz="4800" b="1" dirty="0">
              <a:latin typeface="+mn-lt"/>
            </a:endParaRPr>
          </a:p>
        </p:txBody>
      </p:sp>
    </p:spTree>
    <p:extLst>
      <p:ext uri="{BB962C8B-B14F-4D97-AF65-F5344CB8AC3E}">
        <p14:creationId xmlns:p14="http://schemas.microsoft.com/office/powerpoint/2010/main" val="155054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Dinamica evoluției CA pe </a:t>
            </a:r>
            <a:r>
              <a:rPr lang="ro-RO" sz="4800" b="1" dirty="0" err="1">
                <a:latin typeface="+mn-lt"/>
              </a:rPr>
              <a:t>judete</a:t>
            </a:r>
            <a:endParaRPr lang="en-US" sz="4800" b="1" dirty="0">
              <a:latin typeface="+mn-lt"/>
            </a:endParaRPr>
          </a:p>
        </p:txBody>
      </p:sp>
      <p:pic>
        <p:nvPicPr>
          <p:cNvPr id="3" name="Picture 2" descr="A screenshot of a computer&#10;&#10;Description automatically generated">
            <a:extLst>
              <a:ext uri="{FF2B5EF4-FFF2-40B4-BE49-F238E27FC236}">
                <a16:creationId xmlns:a16="http://schemas.microsoft.com/office/drawing/2014/main" id="{B7F71330-92A8-B662-B0A5-31EFB75EB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12" y="1437893"/>
            <a:ext cx="10374775" cy="5108502"/>
          </a:xfrm>
          <a:prstGeom prst="rect">
            <a:avLst/>
          </a:prstGeom>
        </p:spPr>
      </p:pic>
      <p:sp>
        <p:nvSpPr>
          <p:cNvPr id="6" name="TextBox 5">
            <a:extLst>
              <a:ext uri="{FF2B5EF4-FFF2-40B4-BE49-F238E27FC236}">
                <a16:creationId xmlns:a16="http://schemas.microsoft.com/office/drawing/2014/main" id="{2460B1B9-A146-AB1D-1277-6608B2539CCE}"/>
              </a:ext>
            </a:extLst>
          </p:cNvPr>
          <p:cNvSpPr txBox="1"/>
          <p:nvPr/>
        </p:nvSpPr>
        <p:spPr>
          <a:xfrm>
            <a:off x="2717638" y="978368"/>
            <a:ext cx="6756721" cy="369332"/>
          </a:xfrm>
          <a:prstGeom prst="rect">
            <a:avLst/>
          </a:prstGeom>
          <a:noFill/>
        </p:spPr>
        <p:txBody>
          <a:bodyPr wrap="square">
            <a:spAutoFit/>
          </a:bodyPr>
          <a:lstStyle/>
          <a:p>
            <a:pPr algn="ctr"/>
            <a:r>
              <a:rPr lang="en-US" dirty="0">
                <a:hlinkClick r:id="rId4"/>
              </a:rPr>
              <a:t>https://race.b2i.app/charts/5eabca9fa5a73da30cb180017f174732</a:t>
            </a:r>
            <a:r>
              <a:rPr lang="ro-RO" dirty="0"/>
              <a:t> </a:t>
            </a:r>
            <a:endParaRPr lang="en-US" dirty="0"/>
          </a:p>
        </p:txBody>
      </p:sp>
    </p:spTree>
    <p:extLst>
      <p:ext uri="{BB962C8B-B14F-4D97-AF65-F5344CB8AC3E}">
        <p14:creationId xmlns:p14="http://schemas.microsoft.com/office/powerpoint/2010/main" val="201381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graph&#10;&#10;Description automatically generated">
            <a:extLst>
              <a:ext uri="{FF2B5EF4-FFF2-40B4-BE49-F238E27FC236}">
                <a16:creationId xmlns:a16="http://schemas.microsoft.com/office/drawing/2014/main" id="{244FE004-91A3-6384-FB8E-34F161F13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289" y="1531260"/>
            <a:ext cx="9048251" cy="5151559"/>
          </a:xfrm>
          <a:prstGeom prst="rect">
            <a:avLst/>
          </a:prstGeom>
        </p:spPr>
      </p:pic>
      <p:cxnSp>
        <p:nvCxnSpPr>
          <p:cNvPr id="13" name="Straight Connector 12">
            <a:extLst>
              <a:ext uri="{FF2B5EF4-FFF2-40B4-BE49-F238E27FC236}">
                <a16:creationId xmlns:a16="http://schemas.microsoft.com/office/drawing/2014/main" id="{86875188-99D7-5DCB-DBAB-B4A4F4343DE6}"/>
              </a:ext>
            </a:extLst>
          </p:cNvPr>
          <p:cNvCxnSpPr/>
          <p:nvPr/>
        </p:nvCxnSpPr>
        <p:spPr>
          <a:xfrm>
            <a:off x="583125" y="1296275"/>
            <a:ext cx="914400" cy="0"/>
          </a:xfrm>
          <a:prstGeom prst="line">
            <a:avLst/>
          </a:prstGeom>
          <a:ln w="38100">
            <a:solidFill>
              <a:srgbClr val="E0922F"/>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275824E-B1F4-604D-E539-27DB2E7D112F}"/>
              </a:ext>
            </a:extLst>
          </p:cNvPr>
          <p:cNvSpPr txBox="1">
            <a:spLocks/>
          </p:cNvSpPr>
          <p:nvPr/>
        </p:nvSpPr>
        <p:spPr>
          <a:xfrm>
            <a:off x="462708" y="175181"/>
            <a:ext cx="11459216" cy="7129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800" b="1" dirty="0">
                <a:latin typeface="+mn-lt"/>
              </a:rPr>
              <a:t>Segmentarea Cifra de afaceri 1</a:t>
            </a:r>
            <a:endParaRPr lang="en-US" sz="4800" b="1" dirty="0">
              <a:latin typeface="+mn-lt"/>
            </a:endParaRPr>
          </a:p>
        </p:txBody>
      </p:sp>
    </p:spTree>
    <p:extLst>
      <p:ext uri="{BB962C8B-B14F-4D97-AF65-F5344CB8AC3E}">
        <p14:creationId xmlns:p14="http://schemas.microsoft.com/office/powerpoint/2010/main" val="41902956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28248</TotalTime>
  <Words>3376</Words>
  <Application>Microsoft Office PowerPoint</Application>
  <PresentationFormat>Widescreen</PresentationFormat>
  <Paragraphs>315</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B2I</dc:title>
  <dc:creator>Liviu Sav</dc:creator>
  <cp:lastModifiedBy>IMM Club</cp:lastModifiedBy>
  <cp:revision>185</cp:revision>
  <cp:lastPrinted>2023-11-18T15:33:52Z</cp:lastPrinted>
  <dcterms:created xsi:type="dcterms:W3CDTF">2023-05-10T16:28:04Z</dcterms:created>
  <dcterms:modified xsi:type="dcterms:W3CDTF">2024-10-22T05:52:49Z</dcterms:modified>
</cp:coreProperties>
</file>