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3" r:id="rId3"/>
    <p:sldId id="310" r:id="rId4"/>
    <p:sldId id="260" r:id="rId5"/>
    <p:sldId id="271" r:id="rId6"/>
    <p:sldId id="301" r:id="rId7"/>
    <p:sldId id="315" r:id="rId8"/>
    <p:sldId id="316" r:id="rId9"/>
    <p:sldId id="317" r:id="rId10"/>
    <p:sldId id="314" r:id="rId11"/>
    <p:sldId id="319" r:id="rId12"/>
    <p:sldId id="321" r:id="rId13"/>
    <p:sldId id="322" r:id="rId14"/>
    <p:sldId id="323" r:id="rId15"/>
    <p:sldId id="324" r:id="rId16"/>
    <p:sldId id="326" r:id="rId17"/>
  </p:sldIdLst>
  <p:sldSz cx="9144000" cy="5143500" type="screen16x9"/>
  <p:notesSz cx="6858000" cy="9144000"/>
  <p:custDataLst>
    <p:tags r:id="rId19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759">
          <p15:clr>
            <a:srgbClr val="A4A3A4"/>
          </p15:clr>
        </p15:guide>
        <p15:guide id="3" pos="2880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75C"/>
    <a:srgbClr val="48899C"/>
    <a:srgbClr val="58ACB4"/>
    <a:srgbClr val="155193"/>
    <a:srgbClr val="FB8C2F"/>
    <a:srgbClr val="FD5D00"/>
    <a:srgbClr val="FF7021"/>
    <a:srgbClr val="B05408"/>
    <a:srgbClr val="5B8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9762" autoAdjust="0"/>
  </p:normalViewPr>
  <p:slideViewPr>
    <p:cSldViewPr>
      <p:cViewPr varScale="1">
        <p:scale>
          <a:sx n="113" d="100"/>
          <a:sy n="113" d="100"/>
        </p:scale>
        <p:origin x="586" y="77"/>
      </p:cViewPr>
      <p:guideLst>
        <p:guide orient="horz" pos="1620"/>
        <p:guide orient="horz" pos="2759"/>
        <p:guide pos="2880"/>
        <p:guide pos="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10AD6-0CBE-4662-AA80-E096962D2483}" type="datetimeFigureOut">
              <a:rPr lang="ro-RO" smtClean="0"/>
              <a:t>23.01.2025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8418F-9DE5-4AA0-BE11-0F592B2B4AB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82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874207" y="782158"/>
            <a:ext cx="7395586" cy="71587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1" hasCustomPrompt="1"/>
          </p:nvPr>
        </p:nvSpPr>
        <p:spPr>
          <a:xfrm>
            <a:off x="874207" y="1491630"/>
            <a:ext cx="7395586" cy="40121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80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61" b="22294"/>
          <a:stretch/>
        </p:blipFill>
        <p:spPr>
          <a:xfrm>
            <a:off x="1" y="-81700"/>
            <a:ext cx="3419872" cy="4856575"/>
          </a:xfrm>
          <a:prstGeom prst="rect">
            <a:avLst/>
          </a:prstGeom>
        </p:spPr>
      </p:pic>
      <p:sp>
        <p:nvSpPr>
          <p:cNvPr id="2" name="텍스트 개체 틀 7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131590"/>
            <a:ext cx="4315611" cy="498856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lang="ko-KR" altLang="en-US" sz="2400" b="1" kern="120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</a:t>
            </a:r>
            <a:endParaRPr lang="ko-KR" altLang="en-US"/>
          </a:p>
        </p:txBody>
      </p:sp>
      <p:sp>
        <p:nvSpPr>
          <p:cNvPr id="3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283718"/>
            <a:ext cx="4315611" cy="3632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4" name="텍스트 개체 틀 7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3075806"/>
            <a:ext cx="4315611" cy="3632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5" name="텍스트 개체 틀 7"/>
          <p:cNvSpPr>
            <a:spLocks noGrp="1"/>
          </p:cNvSpPr>
          <p:nvPr>
            <p:ph type="body" sz="quarter" idx="13" hasCustomPrompt="1"/>
          </p:nvPr>
        </p:nvSpPr>
        <p:spPr>
          <a:xfrm>
            <a:off x="3419872" y="3867894"/>
            <a:ext cx="4315611" cy="36324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1" baseline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 userDrawn="1"/>
        </p:nvGrpSpPr>
        <p:grpSpPr>
          <a:xfrm>
            <a:off x="1272209" y="1387518"/>
            <a:ext cx="6599582" cy="3001048"/>
            <a:chOff x="867381" y="954950"/>
            <a:chExt cx="7409238" cy="3369227"/>
          </a:xfrm>
        </p:grpSpPr>
        <p:sp>
          <p:nvSpPr>
            <p:cNvPr id="2" name="모서리가 둥근 직사각형 1"/>
            <p:cNvSpPr/>
            <p:nvPr userDrawn="1"/>
          </p:nvSpPr>
          <p:spPr>
            <a:xfrm>
              <a:off x="867381" y="1007661"/>
              <a:ext cx="7409238" cy="3316516"/>
            </a:xfrm>
            <a:prstGeom prst="roundRect">
              <a:avLst>
                <a:gd name="adj" fmla="val 2681"/>
              </a:avLst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" name="모서리가 둥근 직사각형 2"/>
            <p:cNvSpPr/>
            <p:nvPr userDrawn="1"/>
          </p:nvSpPr>
          <p:spPr>
            <a:xfrm>
              <a:off x="867381" y="954950"/>
              <a:ext cx="7409238" cy="3316516"/>
            </a:xfrm>
            <a:prstGeom prst="roundRect">
              <a:avLst>
                <a:gd name="adj" fmla="val 2681"/>
              </a:avLst>
            </a:prstGeom>
            <a:solidFill>
              <a:srgbClr val="488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4" name="모서리가 둥근 직사각형 3"/>
            <p:cNvSpPr/>
            <p:nvPr userDrawn="1"/>
          </p:nvSpPr>
          <p:spPr>
            <a:xfrm>
              <a:off x="867381" y="954950"/>
              <a:ext cx="7409238" cy="2965531"/>
            </a:xfrm>
            <a:prstGeom prst="roundRect">
              <a:avLst>
                <a:gd name="adj" fmla="val 2681"/>
              </a:avLst>
            </a:prstGeom>
            <a:solidFill>
              <a:srgbClr val="58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5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1691680" y="2635909"/>
            <a:ext cx="576064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6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691680" y="3021904"/>
            <a:ext cx="576064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691680" y="1817426"/>
            <a:ext cx="165618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5048424" y="815008"/>
            <a:ext cx="2616516" cy="1996337"/>
            <a:chOff x="5191229" y="345725"/>
            <a:chExt cx="2801703" cy="2137630"/>
          </a:xfrm>
        </p:grpSpPr>
        <p:pic>
          <p:nvPicPr>
            <p:cNvPr id="8" name="그림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9" t="32745" r="31274" b="53566"/>
            <a:stretch/>
          </p:blipFill>
          <p:spPr>
            <a:xfrm rot="9900000">
              <a:off x="5677543" y="2032004"/>
              <a:ext cx="395959" cy="451351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1" t="44820" r="47702" b="48422"/>
            <a:stretch/>
          </p:blipFill>
          <p:spPr>
            <a:xfrm rot="1515022">
              <a:off x="5191229" y="1680734"/>
              <a:ext cx="446536" cy="22283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24" t="66980"/>
            <a:stretch/>
          </p:blipFill>
          <p:spPr>
            <a:xfrm>
              <a:off x="5497159" y="345725"/>
              <a:ext cx="2495773" cy="19824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 userDrawn="1"/>
        </p:nvGrpSpPr>
        <p:grpSpPr>
          <a:xfrm>
            <a:off x="1272209" y="1387518"/>
            <a:ext cx="6599582" cy="3001048"/>
            <a:chOff x="867381" y="954950"/>
            <a:chExt cx="7409238" cy="3369227"/>
          </a:xfrm>
        </p:grpSpPr>
        <p:sp>
          <p:nvSpPr>
            <p:cNvPr id="14" name="모서리가 둥근 직사각형 13"/>
            <p:cNvSpPr/>
            <p:nvPr userDrawn="1"/>
          </p:nvSpPr>
          <p:spPr>
            <a:xfrm>
              <a:off x="867381" y="1007661"/>
              <a:ext cx="7409238" cy="3316516"/>
            </a:xfrm>
            <a:prstGeom prst="roundRect">
              <a:avLst>
                <a:gd name="adj" fmla="val 2681"/>
              </a:avLst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5" name="모서리가 둥근 직사각형 14"/>
            <p:cNvSpPr/>
            <p:nvPr userDrawn="1"/>
          </p:nvSpPr>
          <p:spPr>
            <a:xfrm>
              <a:off x="867381" y="954950"/>
              <a:ext cx="7409238" cy="3316516"/>
            </a:xfrm>
            <a:prstGeom prst="roundRect">
              <a:avLst>
                <a:gd name="adj" fmla="val 2681"/>
              </a:avLst>
            </a:prstGeom>
            <a:solidFill>
              <a:srgbClr val="488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16" name="모서리가 둥근 직사각형 15"/>
            <p:cNvSpPr/>
            <p:nvPr userDrawn="1"/>
          </p:nvSpPr>
          <p:spPr>
            <a:xfrm>
              <a:off x="867381" y="954950"/>
              <a:ext cx="7409238" cy="2965531"/>
            </a:xfrm>
            <a:prstGeom prst="roundRect">
              <a:avLst>
                <a:gd name="adj" fmla="val 2681"/>
              </a:avLst>
            </a:prstGeom>
            <a:solidFill>
              <a:srgbClr val="58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6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1691680" y="2625970"/>
            <a:ext cx="576064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691680" y="3011965"/>
            <a:ext cx="5760640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691680" y="1807487"/>
            <a:ext cx="1656184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48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</a:t>
            </a:r>
            <a:endParaRPr lang="ko-KR" altLang="en-US"/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5148064" y="464302"/>
            <a:ext cx="2225131" cy="2149841"/>
            <a:chOff x="8389852" y="810783"/>
            <a:chExt cx="2379510" cy="2298997"/>
          </a:xfrm>
        </p:grpSpPr>
        <p:pic>
          <p:nvPicPr>
            <p:cNvPr id="19" name="그림 18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9" t="32745" r="31274" b="53566"/>
            <a:stretch/>
          </p:blipFill>
          <p:spPr>
            <a:xfrm rot="9900000">
              <a:off x="10349964" y="2658429"/>
              <a:ext cx="395959" cy="451351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1" t="44820" r="47702" b="48422"/>
            <a:stretch/>
          </p:blipFill>
          <p:spPr>
            <a:xfrm rot="1515022">
              <a:off x="8389852" y="2199581"/>
              <a:ext cx="446536" cy="222836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80" r="81412"/>
            <a:stretch/>
          </p:blipFill>
          <p:spPr>
            <a:xfrm>
              <a:off x="8958029" y="810783"/>
              <a:ext cx="1488046" cy="1982492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55" t="26988" r="77290" b="58390"/>
            <a:stretch/>
          </p:blipFill>
          <p:spPr>
            <a:xfrm rot="6253682">
              <a:off x="10439836" y="1936687"/>
              <a:ext cx="136125" cy="522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2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>
            <a:off x="155799" y="0"/>
            <a:ext cx="8832404" cy="812153"/>
            <a:chOff x="155800" y="195033"/>
            <a:chExt cx="8832404" cy="812153"/>
          </a:xfrm>
        </p:grpSpPr>
        <p:sp>
          <p:nvSpPr>
            <p:cNvPr id="2" name="모서리가 둥근 직사각형 8"/>
            <p:cNvSpPr/>
            <p:nvPr userDrawn="1"/>
          </p:nvSpPr>
          <p:spPr>
            <a:xfrm>
              <a:off x="155800" y="195033"/>
              <a:ext cx="8832404" cy="812153"/>
            </a:xfrm>
            <a:custGeom>
              <a:avLst/>
              <a:gdLst/>
              <a:ahLst/>
              <a:cxnLst/>
              <a:rect l="l" t="t" r="r" b="b"/>
              <a:pathLst>
                <a:path w="8949794" h="1007185">
                  <a:moveTo>
                    <a:pt x="0" y="0"/>
                  </a:moveTo>
                  <a:lnTo>
                    <a:pt x="8949794" y="0"/>
                  </a:lnTo>
                  <a:lnTo>
                    <a:pt x="8949794" y="882321"/>
                  </a:lnTo>
                  <a:cubicBezTo>
                    <a:pt x="8949794" y="951281"/>
                    <a:pt x="8893890" y="1007185"/>
                    <a:pt x="8824930" y="1007185"/>
                  </a:cubicBezTo>
                  <a:lnTo>
                    <a:pt x="124864" y="1007185"/>
                  </a:lnTo>
                  <a:cubicBezTo>
                    <a:pt x="55904" y="1007185"/>
                    <a:pt x="0" y="951281"/>
                    <a:pt x="0" y="882321"/>
                  </a:cubicBezTo>
                  <a:close/>
                </a:path>
              </a:pathLst>
            </a:cu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3" name="모서리가 둥근 직사각형 4"/>
            <p:cNvSpPr/>
            <p:nvPr userDrawn="1"/>
          </p:nvSpPr>
          <p:spPr>
            <a:xfrm>
              <a:off x="155800" y="195033"/>
              <a:ext cx="8832403" cy="751195"/>
            </a:xfrm>
            <a:custGeom>
              <a:avLst/>
              <a:gdLst/>
              <a:ahLst/>
              <a:cxnLst/>
              <a:rect l="l" t="t" r="r" b="b"/>
              <a:pathLst>
                <a:path w="8832403" h="946228">
                  <a:moveTo>
                    <a:pt x="0" y="0"/>
                  </a:moveTo>
                  <a:lnTo>
                    <a:pt x="8832403" y="0"/>
                  </a:lnTo>
                  <a:lnTo>
                    <a:pt x="8832403" y="871571"/>
                  </a:lnTo>
                  <a:cubicBezTo>
                    <a:pt x="8832403" y="912803"/>
                    <a:pt x="8798978" y="946228"/>
                    <a:pt x="8757746" y="946228"/>
                  </a:cubicBezTo>
                  <a:lnTo>
                    <a:pt x="74657" y="946228"/>
                  </a:lnTo>
                  <a:cubicBezTo>
                    <a:pt x="33425" y="946228"/>
                    <a:pt x="0" y="912803"/>
                    <a:pt x="0" y="871571"/>
                  </a:cubicBezTo>
                  <a:close/>
                </a:path>
              </a:pathLst>
            </a:custGeom>
            <a:solidFill>
              <a:srgbClr val="58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116632"/>
            <a:ext cx="849694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23528" y="496383"/>
            <a:ext cx="8496944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55799" y="0"/>
            <a:ext cx="8832404" cy="812153"/>
            <a:chOff x="155800" y="195033"/>
            <a:chExt cx="8832404" cy="812153"/>
          </a:xfrm>
        </p:grpSpPr>
        <p:sp>
          <p:nvSpPr>
            <p:cNvPr id="8" name="모서리가 둥근 직사각형 8"/>
            <p:cNvSpPr/>
            <p:nvPr userDrawn="1"/>
          </p:nvSpPr>
          <p:spPr>
            <a:xfrm>
              <a:off x="155800" y="195033"/>
              <a:ext cx="8832404" cy="812153"/>
            </a:xfrm>
            <a:custGeom>
              <a:avLst/>
              <a:gdLst/>
              <a:ahLst/>
              <a:cxnLst/>
              <a:rect l="l" t="t" r="r" b="b"/>
              <a:pathLst>
                <a:path w="8949794" h="1007185">
                  <a:moveTo>
                    <a:pt x="0" y="0"/>
                  </a:moveTo>
                  <a:lnTo>
                    <a:pt x="8949794" y="0"/>
                  </a:lnTo>
                  <a:lnTo>
                    <a:pt x="8949794" y="882321"/>
                  </a:lnTo>
                  <a:cubicBezTo>
                    <a:pt x="8949794" y="951281"/>
                    <a:pt x="8893890" y="1007185"/>
                    <a:pt x="8824930" y="1007185"/>
                  </a:cubicBezTo>
                  <a:lnTo>
                    <a:pt x="124864" y="1007185"/>
                  </a:lnTo>
                  <a:cubicBezTo>
                    <a:pt x="55904" y="1007185"/>
                    <a:pt x="0" y="951281"/>
                    <a:pt x="0" y="882321"/>
                  </a:cubicBezTo>
                  <a:close/>
                </a:path>
              </a:pathLst>
            </a:cu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  <p:sp>
          <p:nvSpPr>
            <p:cNvPr id="9" name="모서리가 둥근 직사각형 4"/>
            <p:cNvSpPr/>
            <p:nvPr userDrawn="1"/>
          </p:nvSpPr>
          <p:spPr>
            <a:xfrm>
              <a:off x="155800" y="195033"/>
              <a:ext cx="8832403" cy="751195"/>
            </a:xfrm>
            <a:custGeom>
              <a:avLst/>
              <a:gdLst/>
              <a:ahLst/>
              <a:cxnLst/>
              <a:rect l="l" t="t" r="r" b="b"/>
              <a:pathLst>
                <a:path w="8832403" h="946228">
                  <a:moveTo>
                    <a:pt x="0" y="0"/>
                  </a:moveTo>
                  <a:lnTo>
                    <a:pt x="8832403" y="0"/>
                  </a:lnTo>
                  <a:lnTo>
                    <a:pt x="8832403" y="871571"/>
                  </a:lnTo>
                  <a:cubicBezTo>
                    <a:pt x="8832403" y="912803"/>
                    <a:pt x="8798978" y="946228"/>
                    <a:pt x="8757746" y="946228"/>
                  </a:cubicBezTo>
                  <a:lnTo>
                    <a:pt x="74657" y="946228"/>
                  </a:lnTo>
                  <a:cubicBezTo>
                    <a:pt x="33425" y="946228"/>
                    <a:pt x="0" y="912803"/>
                    <a:pt x="0" y="871571"/>
                  </a:cubicBezTo>
                  <a:close/>
                </a:path>
              </a:pathLst>
            </a:custGeom>
            <a:solidFill>
              <a:srgbClr val="58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ko-KR" altLang="en-US"/>
            </a:p>
          </p:txBody>
        </p:sp>
      </p:grpSp>
      <p:sp>
        <p:nvSpPr>
          <p:cNvPr id="4" name="텍스트 개체 틀 12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323528" y="116632"/>
            <a:ext cx="849694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2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MAIN TITLE</a:t>
            </a:r>
            <a:endParaRPr lang="ko-KR" altLang="en-US"/>
          </a:p>
        </p:txBody>
      </p:sp>
      <p:sp>
        <p:nvSpPr>
          <p:cNvPr id="5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323528" y="516261"/>
            <a:ext cx="8496944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buNone/>
              <a:defRPr sz="1400" b="1" baseline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Slide sub title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91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61" b="22294"/>
          <a:stretch/>
        </p:blipFill>
        <p:spPr>
          <a:xfrm rot="5400000">
            <a:off x="3340080" y="-592215"/>
            <a:ext cx="2819376" cy="4003808"/>
          </a:xfrm>
          <a:prstGeom prst="rect">
            <a:avLst/>
          </a:prstGeom>
        </p:spPr>
      </p:pic>
      <p:sp>
        <p:nvSpPr>
          <p:cNvPr id="2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633870" y="2859782"/>
            <a:ext cx="3876260" cy="50958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800" b="1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2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6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61" r:id="rId4"/>
    <p:sldLayoutId id="2147483652" r:id="rId5"/>
    <p:sldLayoutId id="2147483662" r:id="rId6"/>
    <p:sldLayoutId id="2147483659" r:id="rId7"/>
    <p:sldLayoutId id="2147483663" r:id="rId8"/>
    <p:sldLayoutId id="2147483664" r:id="rId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ea.toma@vrsdconsulting.ro" TargetMode="External"/><Relationship Id="rId2" Type="http://schemas.openxmlformats.org/officeDocument/2006/relationships/hyperlink" Target="http://www.vrsd.ro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ebastian.dan@vrsdconsulting.r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755576" y="483518"/>
            <a:ext cx="7395586" cy="715874"/>
          </a:xfrm>
        </p:spPr>
        <p:txBody>
          <a:bodyPr/>
          <a:lstStyle/>
          <a:p>
            <a:r>
              <a:rPr lang="en-US" altLang="ko-KR" sz="2400" i="1" dirty="0" err="1"/>
              <a:t>Accesarea</a:t>
            </a:r>
            <a:r>
              <a:rPr lang="en-US" altLang="ko-KR" sz="2400" i="1" dirty="0"/>
              <a:t> </a:t>
            </a:r>
            <a:r>
              <a:rPr lang="en-US" altLang="ko-KR" sz="2400" i="1" dirty="0" err="1"/>
              <a:t>Fondurilor</a:t>
            </a:r>
            <a:r>
              <a:rPr lang="en-US" altLang="ko-KR" sz="2400" i="1" dirty="0"/>
              <a:t> </a:t>
            </a:r>
            <a:r>
              <a:rPr lang="en-US" altLang="ko-KR" sz="2400" i="1" dirty="0" err="1"/>
              <a:t>Europene</a:t>
            </a:r>
            <a:r>
              <a:rPr lang="en-US" altLang="ko-KR" sz="2400" i="1" dirty="0"/>
              <a:t> </a:t>
            </a:r>
            <a:r>
              <a:rPr lang="ro-RO" altLang="ko-KR" sz="2400" i="1" dirty="0"/>
              <a:t>D</a:t>
            </a:r>
            <a:r>
              <a:rPr lang="en-US" altLang="ko-KR" sz="2400" i="1" dirty="0" err="1"/>
              <a:t>estinate</a:t>
            </a:r>
            <a:r>
              <a:rPr lang="en-US" altLang="ko-KR" sz="2400" i="1" dirty="0"/>
              <a:t> Micro</a:t>
            </a:r>
            <a:r>
              <a:rPr lang="ro-RO" altLang="ko-KR" sz="2400" i="1" dirty="0"/>
              <a:t>întreprinderilor</a:t>
            </a:r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827584" y="1275606"/>
            <a:ext cx="7632848" cy="401216"/>
          </a:xfrm>
        </p:spPr>
        <p:txBody>
          <a:bodyPr/>
          <a:lstStyle/>
          <a:p>
            <a:r>
              <a:rPr lang="ro-RO" dirty="0"/>
              <a:t> </a:t>
            </a:r>
            <a:r>
              <a:rPr lang="ro-RO" sz="1400" b="1" dirty="0"/>
              <a:t>Programul Regional București-Ilfov 2021-2027</a:t>
            </a:r>
          </a:p>
          <a:p>
            <a:r>
              <a:rPr lang="ro-RO" sz="1400" b="1" dirty="0"/>
              <a:t>Prioritatea 1 – O regiune competitivă prin inovare, digitalizare și întreprinderi </a:t>
            </a:r>
          </a:p>
          <a:p>
            <a:r>
              <a:rPr lang="ro-RO" sz="1400" b="1" dirty="0"/>
              <a:t>dinamice</a:t>
            </a:r>
          </a:p>
          <a:p>
            <a:r>
              <a:rPr lang="ro-RO" sz="1400" dirty="0"/>
              <a:t>Apel dedicat sprijinului pentru creșterea durabilă și modernizarea tehnologică a </a:t>
            </a:r>
          </a:p>
          <a:p>
            <a:r>
              <a:rPr lang="ro-RO" sz="1400" dirty="0"/>
              <a:t>microîntreprinderilor </a:t>
            </a:r>
          </a:p>
          <a:p>
            <a:r>
              <a:rPr lang="ro-RO" sz="1400" b="1" dirty="0"/>
              <a:t> APELUL DE PROIECTE PR BI </a:t>
            </a:r>
            <a:r>
              <a:rPr lang="ro-RO" sz="1400" b="1" dirty="0" err="1"/>
              <a:t>P1</a:t>
            </a:r>
            <a:r>
              <a:rPr lang="ro-RO" sz="1400" b="1" dirty="0"/>
              <a:t>/1.8/1/2024</a:t>
            </a:r>
          </a:p>
          <a:p>
            <a:endParaRPr lang="ko-KR" alt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496944" cy="738664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3 – Elaborarea documentației de finanțare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1"/>
          <a:stretch/>
        </p:blipFill>
        <p:spPr>
          <a:xfrm>
            <a:off x="885900" y="915566"/>
            <a:ext cx="3272930" cy="40858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64759" y="2161886"/>
            <a:ext cx="1571050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90000"/>
              </a:lnSpc>
            </a:pPr>
            <a:r>
              <a:rPr lang="ro-RO" altLang="ko-K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Proiect de Finanțare</a:t>
            </a:r>
            <a:endParaRPr lang="en-US" altLang="ko-K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텍스트 개체 틀 3"/>
          <p:cNvSpPr txBox="1">
            <a:spLocks/>
          </p:cNvSpPr>
          <p:nvPr/>
        </p:nvSpPr>
        <p:spPr>
          <a:xfrm>
            <a:off x="3851920" y="1521454"/>
            <a:ext cx="5184576" cy="461664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28600" indent="-228600">
              <a:buAutoNum type="arabicPeriod"/>
            </a:pPr>
            <a:r>
              <a:rPr lang="ro-RO" b="1" dirty="0"/>
              <a:t>Cerere de Finanțare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Plan de Afaceri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Act Constitutiv 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vi-VN" b="1" dirty="0"/>
              <a:t>Certificatul constatator</a:t>
            </a:r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Actul de identificare a reprezentantului legal al solicitantului 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Situaţiile financiare anuale ale solicitantului pentru 2023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Documentele privind dreptul solicitantului asupra imobilului: act de proprietate sau contract de comodat/închiriere/concesiune pe o perioadă de minim 5  ani de la finalizarea investiției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Font typeface="Arial" pitchFamily="34" charset="0"/>
              <a:buAutoNum type="arabicPeriod"/>
            </a:pPr>
            <a:r>
              <a:rPr lang="ro-RO" b="1" dirty="0"/>
              <a:t>Extras CF liber de sarcini pentru proiectele ce includ lucrări de construcții</a:t>
            </a:r>
          </a:p>
          <a:p>
            <a:pPr marL="228600" indent="-228600">
              <a:buFont typeface="Arial" pitchFamily="34" charset="0"/>
              <a:buAutoNum type="arabicPeriod"/>
            </a:pPr>
            <a:endParaRPr lang="ro-RO" b="1" dirty="0">
              <a:highlight>
                <a:srgbClr val="FFFF00"/>
              </a:highlight>
            </a:endParaRPr>
          </a:p>
          <a:p>
            <a:pPr marL="228600" indent="-228600">
              <a:buFont typeface="Arial" pitchFamily="34" charset="0"/>
              <a:buAutoNum type="arabicPeriod"/>
            </a:pPr>
            <a:r>
              <a:rPr lang="ro-RO" b="1" dirty="0"/>
              <a:t>Certificat de Urbanism pentru proiectele ce includ lucrări de construcții</a:t>
            </a:r>
          </a:p>
          <a:p>
            <a:pPr marL="228600" indent="-228600">
              <a:buFont typeface="Arial" pitchFamily="34" charset="0"/>
              <a:buAutoNum type="arabicPeriod"/>
            </a:pPr>
            <a:endParaRPr lang="ro-RO" b="1" dirty="0">
              <a:highlight>
                <a:srgbClr val="FFFF00"/>
              </a:highlight>
            </a:endParaRPr>
          </a:p>
          <a:p>
            <a:pPr marL="228600" indent="-228600">
              <a:buFont typeface="Arial" pitchFamily="34" charset="0"/>
              <a:buAutoNum type="arabicPeriod"/>
            </a:pPr>
            <a:r>
              <a:rPr lang="ro-RO" b="1" dirty="0"/>
              <a:t>Raportul de audit de mediu, dacă este cazul </a:t>
            </a:r>
          </a:p>
          <a:p>
            <a:pPr marL="228600" indent="-228600">
              <a:buFont typeface="Arial" pitchFamily="34" charset="0"/>
              <a:buAutoNum type="arabicPeriod"/>
            </a:pPr>
            <a:endParaRPr lang="ro-RO" b="1" dirty="0">
              <a:highlight>
                <a:srgbClr val="FFFF00"/>
              </a:highlight>
            </a:endParaRPr>
          </a:p>
          <a:p>
            <a:pPr marL="228600" indent="-228600">
              <a:buFont typeface="Arial" pitchFamily="34" charset="0"/>
              <a:buAutoNum type="arabicPeriod"/>
            </a:pPr>
            <a:r>
              <a:rPr lang="ro-RO" b="1" dirty="0"/>
              <a:t>Raportul de expertiză contabilă/ declarația expertului contabil </a:t>
            </a:r>
          </a:p>
          <a:p>
            <a:endParaRPr lang="ro-RO" b="1" dirty="0">
              <a:highlight>
                <a:srgbClr val="FFFF00"/>
              </a:highlight>
            </a:endParaRP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endParaRPr lang="ro-RO" dirty="0"/>
          </a:p>
          <a:p>
            <a:pPr marL="228600" indent="-228600">
              <a:buAutoNum type="arabicPeriod"/>
            </a:pPr>
            <a:endParaRPr lang="ro-RO" dirty="0"/>
          </a:p>
          <a:p>
            <a:endParaRPr lang="ro-RO" dirty="0"/>
          </a:p>
          <a:p>
            <a:pPr lvl="0"/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779879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496944" cy="738664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4 – Semnarea Contractului de Finanțare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1"/>
          <a:stretch/>
        </p:blipFill>
        <p:spPr>
          <a:xfrm>
            <a:off x="885900" y="915566"/>
            <a:ext cx="3272930" cy="408588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64759" y="2161886"/>
            <a:ext cx="1571050" cy="4985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>
              <a:lnSpc>
                <a:spcPct val="90000"/>
              </a:lnSpc>
            </a:pPr>
            <a:r>
              <a:rPr lang="ro-RO" altLang="ko-K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Contract de Finanțare</a:t>
            </a:r>
            <a:endParaRPr lang="en-US" altLang="ko-K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텍스트 개체 틀 3"/>
          <p:cNvSpPr txBox="1">
            <a:spLocks/>
          </p:cNvSpPr>
          <p:nvPr/>
        </p:nvSpPr>
        <p:spPr>
          <a:xfrm>
            <a:off x="3851920" y="1521454"/>
            <a:ext cx="5184576" cy="35394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28600" indent="-228600">
              <a:buAutoNum type="arabicPeriod"/>
            </a:pPr>
            <a:r>
              <a:rPr lang="ro-RO" b="1" dirty="0"/>
              <a:t>Vizită Autorității Finanțatoare la locul de implementare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Dovada cofinanțării proiectului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vi-VN" b="1" dirty="0"/>
              <a:t>Certificatul constatator </a:t>
            </a:r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Cele mai recente situaţii financiare anuale ale solicitantului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Autorizația de Construcție pentru proiectele ce includ lucrări de construcții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Avizul de </a:t>
            </a:r>
            <a:r>
              <a:rPr lang="pt-BR" b="1" dirty="0"/>
              <a:t> mediu </a:t>
            </a:r>
            <a:r>
              <a:rPr lang="ro-RO" b="1" dirty="0"/>
              <a:t>– numai pentru proiecte de lucrări de construcții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ro-RO" b="1" dirty="0"/>
              <a:t>C</a:t>
            </a:r>
            <a:r>
              <a:rPr lang="vi-VN" b="1" dirty="0"/>
              <a:t>ertificatul de atestare fiscală</a:t>
            </a:r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r>
              <a:rPr lang="it-IT" b="1" dirty="0"/>
              <a:t>Certificatul de cazier fiscal al solicitantului </a:t>
            </a:r>
          </a:p>
          <a:p>
            <a:pPr marL="228600" indent="-228600">
              <a:buAutoNum type="arabicPeriod"/>
            </a:pPr>
            <a:endParaRPr lang="ro-RO" b="1" dirty="0"/>
          </a:p>
          <a:p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endParaRPr lang="ro-RO" b="1" dirty="0"/>
          </a:p>
          <a:p>
            <a:pPr marL="228600" indent="-228600">
              <a:buAutoNum type="arabicPeriod"/>
            </a:pPr>
            <a:endParaRPr lang="ro-RO" dirty="0"/>
          </a:p>
          <a:p>
            <a:pPr marL="228600" indent="-228600">
              <a:buAutoNum type="arabicPeriod"/>
            </a:pPr>
            <a:endParaRPr lang="ro-RO" dirty="0"/>
          </a:p>
          <a:p>
            <a:endParaRPr lang="ro-RO" dirty="0"/>
          </a:p>
          <a:p>
            <a:pPr lvl="0"/>
            <a:endParaRPr lang="ro-RO" b="1" dirty="0"/>
          </a:p>
        </p:txBody>
      </p:sp>
    </p:spTree>
    <p:extLst>
      <p:ext uri="{BB962C8B-B14F-4D97-AF65-F5344CB8AC3E}">
        <p14:creationId xmlns:p14="http://schemas.microsoft.com/office/powerpoint/2010/main" val="208293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1691680" y="2625970"/>
            <a:ext cx="5760640" cy="1071062"/>
          </a:xfrm>
        </p:spPr>
        <p:txBody>
          <a:bodyPr/>
          <a:lstStyle/>
          <a:p>
            <a:r>
              <a:rPr lang="ro-RO" altLang="ko-KR" dirty="0"/>
              <a:t>Implementarea proiectelor finanțate prin PR BI.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>
          <a:xfrm flipH="1">
            <a:off x="1691680" y="3363838"/>
            <a:ext cx="5760640" cy="387798"/>
          </a:xfrm>
        </p:spPr>
        <p:txBody>
          <a:bodyPr/>
          <a:lstStyle/>
          <a:p>
            <a:r>
              <a:rPr lang="ro-RO" altLang="ko-KR" dirty="0">
                <a:ea typeface="Tahoma" panose="020B0604030504040204" pitchFamily="34" charset="0"/>
              </a:rPr>
              <a:t>Reguli specifice privind implementarea proiectelor și rambursarea cheltuielilor.</a:t>
            </a:r>
            <a:endParaRPr lang="en-US" altLang="ko-KR" dirty="0">
              <a:ea typeface="Tahoma" panose="020B0604030504040204" pitchFamily="34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/>
              <a:t>02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94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Implementarea proiectelor finanțate prin PR BI.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019176" y="2072489"/>
            <a:ext cx="7105649" cy="2929526"/>
            <a:chOff x="571500" y="2324100"/>
            <a:chExt cx="8001000" cy="3629502"/>
          </a:xfrm>
        </p:grpSpPr>
        <p:grpSp>
          <p:nvGrpSpPr>
            <p:cNvPr id="6" name="그룹 5"/>
            <p:cNvGrpSpPr/>
            <p:nvPr/>
          </p:nvGrpSpPr>
          <p:grpSpPr>
            <a:xfrm>
              <a:off x="571500" y="2456706"/>
              <a:ext cx="8001000" cy="3496896"/>
              <a:chOff x="571500" y="2132856"/>
              <a:chExt cx="8001000" cy="3496896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842963" y="2132856"/>
                <a:ext cx="7462840" cy="3041129"/>
                <a:chOff x="842963" y="2132856"/>
                <a:chExt cx="7462840" cy="3041129"/>
              </a:xfrm>
            </p:grpSpPr>
            <p:cxnSp>
              <p:nvCxnSpPr>
                <p:cNvPr id="48" name="직선 연결선 47"/>
                <p:cNvCxnSpPr/>
                <p:nvPr/>
              </p:nvCxnSpPr>
              <p:spPr>
                <a:xfrm>
                  <a:off x="842963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직선 연결선 48"/>
                <p:cNvCxnSpPr/>
                <p:nvPr/>
              </p:nvCxnSpPr>
              <p:spPr>
                <a:xfrm>
                  <a:off x="1775222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직선 연결선 49"/>
                <p:cNvCxnSpPr/>
                <p:nvPr/>
              </p:nvCxnSpPr>
              <p:spPr>
                <a:xfrm>
                  <a:off x="2707481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직선 연결선 50"/>
                <p:cNvCxnSpPr/>
                <p:nvPr/>
              </p:nvCxnSpPr>
              <p:spPr>
                <a:xfrm>
                  <a:off x="3639740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직선 연결선 51"/>
                <p:cNvCxnSpPr/>
                <p:nvPr/>
              </p:nvCxnSpPr>
              <p:spPr>
                <a:xfrm>
                  <a:off x="4571999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/>
                <p:cNvCxnSpPr/>
                <p:nvPr/>
              </p:nvCxnSpPr>
              <p:spPr>
                <a:xfrm>
                  <a:off x="5504258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직선 연결선 53"/>
                <p:cNvCxnSpPr/>
                <p:nvPr/>
              </p:nvCxnSpPr>
              <p:spPr>
                <a:xfrm>
                  <a:off x="6436517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직선 연결선 54"/>
                <p:cNvCxnSpPr/>
                <p:nvPr/>
              </p:nvCxnSpPr>
              <p:spPr>
                <a:xfrm>
                  <a:off x="7368776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직선 연결선 55"/>
                <p:cNvCxnSpPr/>
                <p:nvPr/>
              </p:nvCxnSpPr>
              <p:spPr>
                <a:xfrm>
                  <a:off x="8301038" y="2132856"/>
                  <a:ext cx="0" cy="304112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직선 연결선 56"/>
                <p:cNvCxnSpPr/>
                <p:nvPr/>
              </p:nvCxnSpPr>
              <p:spPr>
                <a:xfrm flipV="1">
                  <a:off x="842963" y="5173984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직선 연결선 57"/>
                <p:cNvCxnSpPr/>
                <p:nvPr/>
              </p:nvCxnSpPr>
              <p:spPr>
                <a:xfrm flipV="1">
                  <a:off x="842963" y="2132856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직선 연결선 58"/>
                <p:cNvCxnSpPr/>
                <p:nvPr/>
              </p:nvCxnSpPr>
              <p:spPr>
                <a:xfrm flipV="1">
                  <a:off x="842963" y="2741082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직선 연결선 59"/>
                <p:cNvCxnSpPr/>
                <p:nvPr/>
              </p:nvCxnSpPr>
              <p:spPr>
                <a:xfrm flipV="1">
                  <a:off x="842963" y="3349308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연결선 60"/>
                <p:cNvCxnSpPr/>
                <p:nvPr/>
              </p:nvCxnSpPr>
              <p:spPr>
                <a:xfrm flipV="1">
                  <a:off x="842963" y="3957534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직선 연결선 61"/>
                <p:cNvCxnSpPr/>
                <p:nvPr/>
              </p:nvCxnSpPr>
              <p:spPr>
                <a:xfrm flipV="1">
                  <a:off x="842963" y="4565760"/>
                  <a:ext cx="7462840" cy="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그룹 37"/>
              <p:cNvGrpSpPr/>
              <p:nvPr/>
            </p:nvGrpSpPr>
            <p:grpSpPr>
              <a:xfrm>
                <a:off x="571500" y="5111162"/>
                <a:ext cx="8001000" cy="518590"/>
                <a:chOff x="571500" y="5183170"/>
                <a:chExt cx="8001000" cy="518590"/>
              </a:xfrm>
            </p:grpSpPr>
            <p:sp>
              <p:nvSpPr>
                <p:cNvPr id="3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71500" y="5370968"/>
                  <a:ext cx="676161" cy="142993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en-US" altLang="ko-KR" sz="75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ro-RO" altLang="ko-KR" sz="75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1</a:t>
                  </a:r>
                  <a:endParaRPr lang="en-US" altLang="ko-KR" sz="75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409825" y="5183170"/>
                  <a:ext cx="831527" cy="518590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ro-RO" altLang="ko-KR" sz="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2</a:t>
                  </a:r>
                  <a:endParaRPr lang="en-US" altLang="ko-KR" sz="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marL="0" indent="0" algn="ctr">
                    <a:defRPr/>
                  </a:pPr>
                  <a:endParaRPr lang="en-US" altLang="ko-KR" sz="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2382801" y="5366202"/>
                  <a:ext cx="676680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  <p:sp>
              <p:nvSpPr>
                <p:cNvPr id="4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3368277" y="5366202"/>
                  <a:ext cx="739975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</a:p>
              </p:txBody>
            </p:sp>
            <p:sp>
              <p:nvSpPr>
                <p:cNvPr id="4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4302920" y="5366202"/>
                  <a:ext cx="738780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</a:p>
              </p:txBody>
            </p:sp>
            <p:sp>
              <p:nvSpPr>
                <p:cNvPr id="44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232794" y="5366202"/>
                  <a:ext cx="738863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</a:t>
                  </a:r>
                </a:p>
              </p:txBody>
            </p:sp>
            <p:sp>
              <p:nvSpPr>
                <p:cNvPr id="45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6165054" y="5366202"/>
                  <a:ext cx="677224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7</a:t>
                  </a:r>
                </a:p>
              </p:txBody>
            </p:sp>
            <p:sp>
              <p:nvSpPr>
                <p:cNvPr id="4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004442" y="5366202"/>
                  <a:ext cx="635797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8</a:t>
                  </a:r>
                </a:p>
              </p:txBody>
            </p:sp>
            <p:sp>
              <p:nvSpPr>
                <p:cNvPr id="4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7815256" y="5366202"/>
                  <a:ext cx="757244" cy="152527"/>
                </a:xfrm>
                <a:prstGeom prst="rect">
                  <a:avLst/>
                </a:prstGeom>
              </p:spPr>
              <p:txBody>
                <a:bodyPr wrap="square" lIns="0" tIns="0" rIns="0" bIns="0" anchor="ctr">
                  <a:sp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lvl1pPr marL="342900" indent="-342900" eaLnBrk="0" hangingPunct="0">
                    <a:spcBef>
                      <a:spcPct val="20000"/>
                    </a:spcBef>
                    <a:buFont typeface="Arial" charset="0"/>
                    <a:buNone/>
                    <a:defRPr lang="en-US" altLang="ko-KR" sz="2000" dirty="0" smtClean="0">
                      <a:latin typeface="Microsoft Sans Serif" pitchFamily="34" charset="0"/>
                      <a:ea typeface="+mj-ea"/>
                      <a:cs typeface="Microsoft Sans Serif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latin typeface="+mn-lt"/>
                      <a:ea typeface="+mn-ea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latin typeface="+mn-lt"/>
                      <a:ea typeface="+mn-ea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latin typeface="+mn-lt"/>
                      <a:ea typeface="+mn-ea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latin typeface="+mn-lt"/>
                      <a:ea typeface="+mn-ea"/>
                    </a:defRPr>
                  </a:lvl5pPr>
                  <a:lvl6pPr marL="25146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6pPr>
                  <a:lvl7pPr marL="29718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7pPr>
                  <a:lvl8pPr marL="3429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8pPr>
                  <a:lvl9pPr marL="38862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000">
                      <a:latin typeface="+mn-lt"/>
                      <a:ea typeface="+mn-ea"/>
                    </a:defRPr>
                  </a:lvl9pPr>
                </a:lstStyle>
                <a:p>
                  <a:pPr marL="0" indent="0" algn="ctr">
                    <a:defRPr/>
                  </a:pPr>
                  <a:r>
                    <a:rPr lang="ro-RO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Activitatea </a:t>
                  </a:r>
                  <a:r>
                    <a:rPr lang="en-US" altLang="ko-KR" sz="8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9</a:t>
                  </a:r>
                </a:p>
              </p:txBody>
            </p:sp>
          </p:grpSp>
        </p:grpSp>
        <p:sp>
          <p:nvSpPr>
            <p:cNvPr id="7" name="직사각형 6"/>
            <p:cNvSpPr/>
            <p:nvPr/>
          </p:nvSpPr>
          <p:spPr>
            <a:xfrm>
              <a:off x="842963" y="2772172"/>
              <a:ext cx="2796777" cy="144016"/>
            </a:xfrm>
            <a:prstGeom prst="rect">
              <a:avLst/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2577566" y="2324100"/>
              <a:ext cx="940374" cy="438404"/>
              <a:chOff x="2491841" y="1631466"/>
              <a:chExt cx="1506672" cy="702413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2491841" y="1631466"/>
                <a:ext cx="1506672" cy="702413"/>
                <a:chOff x="2703636" y="1631466"/>
                <a:chExt cx="1506672" cy="702413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2703636" y="1631466"/>
                  <a:ext cx="1506672" cy="570730"/>
                </a:xfrm>
                <a:prstGeom prst="roundRect">
                  <a:avLst>
                    <a:gd name="adj" fmla="val 6654"/>
                  </a:avLst>
                </a:prstGeom>
                <a:solidFill>
                  <a:srgbClr val="1847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36" name="이등변 삼각형 35"/>
                <p:cNvSpPr/>
                <p:nvPr/>
              </p:nvSpPr>
              <p:spPr>
                <a:xfrm flipV="1">
                  <a:off x="2838343" y="2192529"/>
                  <a:ext cx="163966" cy="141350"/>
                </a:xfrm>
                <a:prstGeom prst="triangle">
                  <a:avLst/>
                </a:prstGeom>
                <a:solidFill>
                  <a:srgbClr val="1847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2529426" y="1793113"/>
                <a:ext cx="1469087" cy="24743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Activitatea</a:t>
                </a:r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2709863" y="3381772"/>
              <a:ext cx="2796777" cy="144016"/>
            </a:xfrm>
            <a:prstGeom prst="rect">
              <a:avLst/>
            </a:prstGeom>
            <a:solidFill>
              <a:srgbClr val="58AC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4368266" y="2933700"/>
              <a:ext cx="864530" cy="438404"/>
              <a:chOff x="2491841" y="1631466"/>
              <a:chExt cx="1385154" cy="702413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2491841" y="1631466"/>
                <a:ext cx="1385154" cy="702413"/>
                <a:chOff x="2703636" y="1631466"/>
                <a:chExt cx="1385154" cy="702413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2703636" y="1631466"/>
                  <a:ext cx="1385154" cy="570730"/>
                </a:xfrm>
                <a:prstGeom prst="roundRect">
                  <a:avLst>
                    <a:gd name="adj" fmla="val 6654"/>
                  </a:avLst>
                </a:prstGeom>
                <a:solidFill>
                  <a:srgbClr val="58AC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32" name="이등변 삼각형 31"/>
                <p:cNvSpPr/>
                <p:nvPr/>
              </p:nvSpPr>
              <p:spPr>
                <a:xfrm flipV="1">
                  <a:off x="2838343" y="2192529"/>
                  <a:ext cx="163966" cy="141350"/>
                </a:xfrm>
                <a:prstGeom prst="triangle">
                  <a:avLst/>
                </a:prstGeom>
                <a:solidFill>
                  <a:srgbClr val="58AC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2529427" y="1793113"/>
                <a:ext cx="1347566" cy="24743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Activitatea</a:t>
                </a:r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842963" y="5210572"/>
              <a:ext cx="5593554" cy="144016"/>
            </a:xfrm>
            <a:prstGeom prst="rect">
              <a:avLst/>
            </a:prstGeom>
            <a:solidFill>
              <a:srgbClr val="4889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2501367" y="4762500"/>
              <a:ext cx="1016573" cy="438404"/>
              <a:chOff x="2491841" y="1631466"/>
              <a:chExt cx="1628758" cy="702413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2491841" y="1631466"/>
                <a:ext cx="1498851" cy="702413"/>
                <a:chOff x="2703636" y="1631466"/>
                <a:chExt cx="1498851" cy="702413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2703636" y="1631466"/>
                  <a:ext cx="1498851" cy="570730"/>
                </a:xfrm>
                <a:prstGeom prst="roundRect">
                  <a:avLst>
                    <a:gd name="adj" fmla="val 6654"/>
                  </a:avLst>
                </a:prstGeom>
                <a:solidFill>
                  <a:srgbClr val="4889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28" name="이등변 삼각형 27"/>
                <p:cNvSpPr/>
                <p:nvPr/>
              </p:nvSpPr>
              <p:spPr>
                <a:xfrm flipV="1">
                  <a:off x="2838343" y="2192529"/>
                  <a:ext cx="163966" cy="141350"/>
                </a:xfrm>
                <a:prstGeom prst="triangle">
                  <a:avLst/>
                </a:prstGeom>
                <a:solidFill>
                  <a:srgbClr val="4889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2529429" y="1793113"/>
                <a:ext cx="1591170" cy="24743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Activitatea</a:t>
                </a:r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5510213" y="4610497"/>
              <a:ext cx="2796777" cy="144016"/>
            </a:xfrm>
            <a:prstGeom prst="rect">
              <a:avLst/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7168614" y="4162425"/>
              <a:ext cx="970966" cy="438404"/>
              <a:chOff x="2491839" y="1631466"/>
              <a:chExt cx="1555687" cy="702413"/>
            </a:xfrm>
          </p:grpSpPr>
          <p:grpSp>
            <p:nvGrpSpPr>
              <p:cNvPr id="21" name="그룹 20"/>
              <p:cNvGrpSpPr/>
              <p:nvPr/>
            </p:nvGrpSpPr>
            <p:grpSpPr>
              <a:xfrm>
                <a:off x="2491839" y="1631466"/>
                <a:ext cx="1555685" cy="702413"/>
                <a:chOff x="2703634" y="1631466"/>
                <a:chExt cx="1555685" cy="702413"/>
              </a:xfrm>
            </p:grpSpPr>
            <p:sp>
              <p:nvSpPr>
                <p:cNvPr id="23" name="모서리가 둥근 직사각형 22"/>
                <p:cNvSpPr/>
                <p:nvPr/>
              </p:nvSpPr>
              <p:spPr>
                <a:xfrm>
                  <a:off x="2703634" y="1631466"/>
                  <a:ext cx="1555685" cy="570730"/>
                </a:xfrm>
                <a:prstGeom prst="roundRect">
                  <a:avLst>
                    <a:gd name="adj" fmla="val 6654"/>
                  </a:avLst>
                </a:prstGeom>
                <a:solidFill>
                  <a:srgbClr val="1847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24" name="이등변 삼각형 23"/>
                <p:cNvSpPr/>
                <p:nvPr/>
              </p:nvSpPr>
              <p:spPr>
                <a:xfrm flipV="1">
                  <a:off x="2838343" y="2192529"/>
                  <a:ext cx="163966" cy="141350"/>
                </a:xfrm>
                <a:prstGeom prst="triangle">
                  <a:avLst/>
                </a:prstGeom>
                <a:solidFill>
                  <a:srgbClr val="18475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2529429" y="1793113"/>
                <a:ext cx="1518097" cy="24743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Activitatea </a:t>
                </a:r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3643313" y="3991372"/>
              <a:ext cx="2796777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5785244" y="3543300"/>
              <a:ext cx="922735" cy="438404"/>
              <a:chOff x="2491841" y="1631466"/>
              <a:chExt cx="1478411" cy="702413"/>
            </a:xfrm>
          </p:grpSpPr>
          <p:grpSp>
            <p:nvGrpSpPr>
              <p:cNvPr id="17" name="그룹 16"/>
              <p:cNvGrpSpPr/>
              <p:nvPr/>
            </p:nvGrpSpPr>
            <p:grpSpPr>
              <a:xfrm>
                <a:off x="2491841" y="1631466"/>
                <a:ext cx="1478411" cy="702413"/>
                <a:chOff x="2703636" y="1631466"/>
                <a:chExt cx="1478411" cy="702413"/>
              </a:xfrm>
            </p:grpSpPr>
            <p:sp>
              <p:nvSpPr>
                <p:cNvPr id="19" name="모서리가 둥근 직사각형 18"/>
                <p:cNvSpPr/>
                <p:nvPr/>
              </p:nvSpPr>
              <p:spPr>
                <a:xfrm>
                  <a:off x="2703636" y="1631466"/>
                  <a:ext cx="1478411" cy="570730"/>
                </a:xfrm>
                <a:prstGeom prst="roundRect">
                  <a:avLst>
                    <a:gd name="adj" fmla="val 6654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  <p:sp>
              <p:nvSpPr>
                <p:cNvPr id="20" name="이등변 삼각형 19"/>
                <p:cNvSpPr/>
                <p:nvPr/>
              </p:nvSpPr>
              <p:spPr>
                <a:xfrm flipV="1">
                  <a:off x="2838343" y="2192529"/>
                  <a:ext cx="163966" cy="141350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100"/>
                </a:p>
              </p:txBody>
            </p:sp>
          </p:grpSp>
          <p:sp>
            <p:nvSpPr>
              <p:cNvPr id="18" name="Rectangle 3"/>
              <p:cNvSpPr txBox="1">
                <a:spLocks noChangeArrowheads="1"/>
              </p:cNvSpPr>
              <p:nvPr/>
            </p:nvSpPr>
            <p:spPr bwMode="auto">
              <a:xfrm>
                <a:off x="2529427" y="1793113"/>
                <a:ext cx="1440822" cy="247434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o-RO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Activitatea</a:t>
                </a:r>
                <a:r>
                  <a:rPr lang="en-US" sz="9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</a:p>
            </p:txBody>
          </p:sp>
        </p:grpSp>
      </p:grp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4132" b="87004"/>
          <a:stretch/>
        </p:blipFill>
        <p:spPr>
          <a:xfrm>
            <a:off x="2164598" y="758100"/>
            <a:ext cx="4494602" cy="665092"/>
          </a:xfrm>
          <a:prstGeom prst="rect">
            <a:avLst/>
          </a:prstGeom>
        </p:spPr>
      </p:pic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2339760" y="1198749"/>
            <a:ext cx="4824528" cy="9694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90000"/>
              </a:lnSpc>
            </a:pPr>
            <a:r>
              <a:rPr lang="ro-RO" altLang="ko-KR" sz="1400" b="1" dirty="0">
                <a:solidFill>
                  <a:srgbClr val="1847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Gantt de implementare proiect :</a:t>
            </a:r>
          </a:p>
          <a:p>
            <a:pPr algn="ctr">
              <a:lnSpc>
                <a:spcPct val="90000"/>
              </a:lnSpc>
            </a:pPr>
            <a:endParaRPr lang="ro-RO" altLang="ko-KR" sz="1400" b="1" dirty="0">
              <a:solidFill>
                <a:srgbClr val="1847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o-RO" altLang="ko-KR" sz="1400" b="1" dirty="0">
                <a:solidFill>
                  <a:srgbClr val="1847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*Maxim 24 de luni pentru achiziția de echipamente</a:t>
            </a:r>
          </a:p>
          <a:p>
            <a:pPr algn="ctr">
              <a:lnSpc>
                <a:spcPct val="90000"/>
              </a:lnSpc>
            </a:pPr>
            <a:r>
              <a:rPr lang="ro-RO" altLang="ko-KR" sz="1400" b="1" dirty="0">
                <a:solidFill>
                  <a:srgbClr val="18475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Maxim 36 de luni pentru proiecte de construcții</a:t>
            </a:r>
          </a:p>
          <a:p>
            <a:pPr algn="ctr">
              <a:lnSpc>
                <a:spcPct val="90000"/>
              </a:lnSpc>
            </a:pPr>
            <a:endParaRPr lang="en-US" altLang="ko-KR" sz="1400" b="1" dirty="0">
              <a:solidFill>
                <a:srgbClr val="18475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8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Implementarea proiectelor finanțate prin PR BI.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2996567"/>
            <a:ext cx="9144000" cy="72008"/>
          </a:xfrm>
          <a:prstGeom prst="rect">
            <a:avLst/>
          </a:prstGeom>
          <a:solidFill>
            <a:srgbClr val="18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9" name="그룹 8"/>
          <p:cNvGrpSpPr/>
          <p:nvPr/>
        </p:nvGrpSpPr>
        <p:grpSpPr>
          <a:xfrm>
            <a:off x="2128454" y="2722463"/>
            <a:ext cx="620216" cy="863068"/>
            <a:chOff x="1765251" y="3406924"/>
            <a:chExt cx="620216" cy="863068"/>
          </a:xfrm>
        </p:grpSpPr>
        <p:sp>
          <p:nvSpPr>
            <p:cNvPr id="10" name="타원 9"/>
            <p:cNvSpPr/>
            <p:nvPr/>
          </p:nvSpPr>
          <p:spPr>
            <a:xfrm>
              <a:off x="1765251" y="3406924"/>
              <a:ext cx="620216" cy="620216"/>
            </a:xfrm>
            <a:prstGeom prst="ellipse">
              <a:avLst/>
            </a:prstGeom>
            <a:solidFill>
              <a:srgbClr val="58ACB4"/>
            </a:solidFill>
            <a:ln w="38100"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" name="이등변 삼각형 10"/>
            <p:cNvSpPr/>
            <p:nvPr/>
          </p:nvSpPr>
          <p:spPr>
            <a:xfrm flipV="1">
              <a:off x="1970616" y="4089402"/>
              <a:ext cx="209485" cy="180590"/>
            </a:xfrm>
            <a:prstGeom prst="triangle">
              <a:avLst/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2" name="그룹 11"/>
          <p:cNvGrpSpPr/>
          <p:nvPr/>
        </p:nvGrpSpPr>
        <p:grpSpPr>
          <a:xfrm flipV="1">
            <a:off x="6110603" y="2481289"/>
            <a:ext cx="620216" cy="863068"/>
            <a:chOff x="1765251" y="3406924"/>
            <a:chExt cx="620216" cy="863068"/>
          </a:xfrm>
        </p:grpSpPr>
        <p:sp>
          <p:nvSpPr>
            <p:cNvPr id="13" name="타원 12"/>
            <p:cNvSpPr/>
            <p:nvPr/>
          </p:nvSpPr>
          <p:spPr>
            <a:xfrm>
              <a:off x="1765251" y="3406924"/>
              <a:ext cx="620216" cy="620216"/>
            </a:xfrm>
            <a:prstGeom prst="ellipse">
              <a:avLst/>
            </a:prstGeom>
            <a:solidFill>
              <a:srgbClr val="58ACB4"/>
            </a:solidFill>
            <a:ln w="38100"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이등변 삼각형 13"/>
            <p:cNvSpPr/>
            <p:nvPr/>
          </p:nvSpPr>
          <p:spPr>
            <a:xfrm flipV="1">
              <a:off x="1970616" y="4089402"/>
              <a:ext cx="209485" cy="180590"/>
            </a:xfrm>
            <a:prstGeom prst="triangle">
              <a:avLst/>
            </a:prstGeom>
            <a:solidFill>
              <a:srgbClr val="1847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947035" y="3717431"/>
            <a:ext cx="3192683" cy="1083498"/>
            <a:chOff x="1100877" y="4693340"/>
            <a:chExt cx="1933939" cy="1083498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100877" y="5056641"/>
              <a:ext cx="1919201" cy="72019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228600" indent="-228600" algn="just">
                <a:buAutoNum type="arabicPeriod"/>
                <a:defRPr/>
              </a:pP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Beneficiarul achită din surse proprii/credit contravaloarea echipamentelor. </a:t>
              </a:r>
            </a:p>
            <a:p>
              <a:pPr marL="228600" indent="-228600" algn="just">
                <a:buAutoNum type="arabicPeriod"/>
                <a:defRPr/>
              </a:pP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Autoritatea Finanțatoare rambursează în termen de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maxim 20 zile lucrătoare 90%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din valoarea cheltuielilor efectuate.</a:t>
              </a:r>
              <a:endPara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115898" y="4860035"/>
              <a:ext cx="1918918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defRPr/>
              </a:pPr>
              <a:r>
                <a:rPr lang="ro-R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Cerere de Rambursare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1115898" y="4693340"/>
              <a:ext cx="1918918" cy="1231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endParaRPr lang="en-US" altLang="ko-K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355976" y="915566"/>
            <a:ext cx="3672408" cy="1501823"/>
            <a:chOff x="766340" y="4693340"/>
            <a:chExt cx="2618034" cy="1098087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766340" y="5042054"/>
              <a:ext cx="2618033" cy="7493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228600" indent="-228600" algn="just">
                <a:buAutoNum type="arabicPeriod"/>
                <a:defRPr/>
              </a:pP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Beneficiarul achită din surse proprii/credit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10% +TVA 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contravaloarea echipamentelor. </a:t>
              </a:r>
            </a:p>
            <a:p>
              <a:pPr marL="228600" indent="-228600" algn="just">
                <a:buAutoNum type="arabicPeriod"/>
                <a:defRPr/>
              </a:pP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Autoritatea Finanțatoare virează în termen de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maxim 20 zile lucrătoare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90%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din valoarea facturii într-un cont special deschis de beneficiar la Trezoreria Statului.</a:t>
              </a:r>
            </a:p>
            <a:p>
              <a:pPr marL="228600" indent="-228600" algn="just">
                <a:buAutoNum type="arabicPeriod"/>
                <a:defRPr/>
              </a:pP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Beneficiarul virează furnizorului în termen de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maxim 5 zile lucrătoare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diferența de </a:t>
              </a:r>
              <a:r>
                <a:rPr lang="ro-RO" sz="9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90%</a:t>
              </a:r>
              <a:r>
                <a:rPr lang="ro-RO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din valoarea facturii</a:t>
              </a:r>
              <a:endPara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766340" y="4884857"/>
              <a:ext cx="2618034" cy="13502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r>
                <a:rPr lang="ro-RO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Cerere de plată</a:t>
              </a:r>
              <a:endPara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115898" y="4693340"/>
              <a:ext cx="1918918" cy="1231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None/>
                <a:defRPr lang="en-US" altLang="ko-KR" sz="2000" dirty="0" smtClean="0">
                  <a:latin typeface="Microsoft Sans Serif" pitchFamily="34" charset="0"/>
                  <a:ea typeface="+mj-ea"/>
                  <a:cs typeface="Microsoft Sans Serif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defRPr/>
              </a:pPr>
              <a:endParaRPr lang="en-US" altLang="ko-K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243123" y="2880361"/>
            <a:ext cx="390878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225272" y="2880361"/>
            <a:ext cx="390878" cy="307777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ctr" fontAlgn="auto"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678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Implementarea proiectelor finanțate prin PR BI.</a:t>
            </a:r>
            <a:endParaRPr lang="ko-KR" altLang="en-US" dirty="0"/>
          </a:p>
        </p:txBody>
      </p:sp>
      <p:sp>
        <p:nvSpPr>
          <p:cNvPr id="4" name="텍스트 개체 틀 3"/>
          <p:cNvSpPr txBox="1">
            <a:spLocks/>
          </p:cNvSpPr>
          <p:nvPr/>
        </p:nvSpPr>
        <p:spPr>
          <a:xfrm>
            <a:off x="323528" y="878801"/>
            <a:ext cx="8424936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ro-RO" altLang="ko-KR" sz="1100" b="1" dirty="0">
                <a:ea typeface="Tahoma" panose="020B0604030504040204" pitchFamily="34" charset="0"/>
              </a:rPr>
              <a:t>Principalele obligații ale contractului de finanțare.</a:t>
            </a:r>
            <a:endParaRPr lang="en-US" altLang="ko-KR" sz="1100" b="1" dirty="0">
              <a:ea typeface="Tahoma" panose="020B060403050404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-1" r="56899" b="64237"/>
          <a:stretch/>
        </p:blipFill>
        <p:spPr>
          <a:xfrm flipH="1">
            <a:off x="-1" y="1635402"/>
            <a:ext cx="1690578" cy="2681052"/>
          </a:xfrm>
          <a:prstGeom prst="rect">
            <a:avLst/>
          </a:prstGeom>
        </p:spPr>
      </p:pic>
      <p:cxnSp>
        <p:nvCxnSpPr>
          <p:cNvPr id="7" name="직선 연결선 6"/>
          <p:cNvCxnSpPr/>
          <p:nvPr/>
        </p:nvCxnSpPr>
        <p:spPr>
          <a:xfrm flipH="1">
            <a:off x="4529468" y="1203598"/>
            <a:ext cx="6528" cy="3948416"/>
          </a:xfrm>
          <a:prstGeom prst="line">
            <a:avLst/>
          </a:prstGeom>
          <a:ln w="28575">
            <a:solidFill>
              <a:srgbClr val="184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4491231" y="1779662"/>
            <a:ext cx="2678432" cy="837698"/>
            <a:chOff x="4472948" y="3429092"/>
            <a:chExt cx="3011564" cy="941888"/>
          </a:xfrm>
        </p:grpSpPr>
        <p:sp>
          <p:nvSpPr>
            <p:cNvPr id="10" name="타원 9"/>
            <p:cNvSpPr/>
            <p:nvPr/>
          </p:nvSpPr>
          <p:spPr>
            <a:xfrm>
              <a:off x="4472948" y="3787465"/>
              <a:ext cx="180678" cy="1806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4638232" y="3429092"/>
              <a:ext cx="2846280" cy="941888"/>
              <a:chOff x="4638232" y="3429092"/>
              <a:chExt cx="2846280" cy="941888"/>
            </a:xfrm>
          </p:grpSpPr>
          <p:sp>
            <p:nvSpPr>
              <p:cNvPr id="12" name="모서리가 둥근 직사각형 14"/>
              <p:cNvSpPr/>
              <p:nvPr/>
            </p:nvSpPr>
            <p:spPr>
              <a:xfrm>
                <a:off x="4638232" y="3449910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8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5" name="Rectangle 3"/>
              <p:cNvSpPr txBox="1">
                <a:spLocks noChangeArrowheads="1"/>
              </p:cNvSpPr>
              <p:nvPr/>
            </p:nvSpPr>
            <p:spPr bwMode="auto">
              <a:xfrm>
                <a:off x="5169330" y="3429092"/>
                <a:ext cx="1934102" cy="380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/>
                <a:r>
                  <a:rPr lang="ro-RO" altLang="ko-KR" sz="1100" dirty="0">
                    <a:solidFill>
                      <a:schemeClr val="tx1"/>
                    </a:solidFill>
                    <a:effectLst/>
                  </a:rPr>
                  <a:t>Respectarea graficului de implementare.</a:t>
                </a:r>
                <a:endParaRPr lang="en-US" altLang="ko-KR" sz="110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 flipH="1">
            <a:off x="1868694" y="2358623"/>
            <a:ext cx="2694412" cy="819183"/>
            <a:chOff x="4481661" y="3274828"/>
            <a:chExt cx="3029531" cy="921070"/>
          </a:xfrm>
        </p:grpSpPr>
        <p:sp>
          <p:nvSpPr>
            <p:cNvPr id="17" name="타원 16"/>
            <p:cNvSpPr/>
            <p:nvPr/>
          </p:nvSpPr>
          <p:spPr>
            <a:xfrm>
              <a:off x="4481661" y="3645024"/>
              <a:ext cx="180678" cy="180678"/>
            </a:xfrm>
            <a:prstGeom prst="ellipse">
              <a:avLst/>
            </a:prstGeom>
            <a:solidFill>
              <a:srgbClr val="58ACB4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664912" y="3274828"/>
              <a:ext cx="2846280" cy="921070"/>
              <a:chOff x="4664912" y="3274828"/>
              <a:chExt cx="2846280" cy="921070"/>
            </a:xfrm>
          </p:grpSpPr>
          <p:sp>
            <p:nvSpPr>
              <p:cNvPr id="19" name="모서리가 둥근 직사각형 14"/>
              <p:cNvSpPr/>
              <p:nvPr/>
            </p:nvSpPr>
            <p:spPr>
              <a:xfrm>
                <a:off x="4664912" y="3274828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8A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400"/>
              </a:p>
            </p:txBody>
          </p:sp>
          <p:sp>
            <p:nvSpPr>
              <p:cNvPr id="22" name="Rectangle 3"/>
              <p:cNvSpPr txBox="1">
                <a:spLocks noChangeArrowheads="1"/>
              </p:cNvSpPr>
              <p:nvPr/>
            </p:nvSpPr>
            <p:spPr bwMode="auto">
              <a:xfrm>
                <a:off x="5169328" y="3429092"/>
                <a:ext cx="1934102" cy="570993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r"/>
                <a:r>
                  <a:rPr lang="ro-RO" altLang="ko-KR" sz="1100" dirty="0">
                    <a:solidFill>
                      <a:srgbClr val="58ACB4"/>
                    </a:solidFill>
                    <a:effectLst/>
                  </a:rPr>
                  <a:t>Transmiterea de rapoarte trimestriale de progres.</a:t>
                </a:r>
                <a:endParaRPr lang="en-US" altLang="ko-KR" sz="1100" dirty="0">
                  <a:solidFill>
                    <a:srgbClr val="58ACB4"/>
                  </a:solidFill>
                  <a:effectLst/>
                </a:endParaRPr>
              </a:p>
            </p:txBody>
          </p:sp>
        </p:grpSp>
      </p:grpSp>
      <p:grpSp>
        <p:nvGrpSpPr>
          <p:cNvPr id="23" name="그룹 22"/>
          <p:cNvGrpSpPr/>
          <p:nvPr/>
        </p:nvGrpSpPr>
        <p:grpSpPr>
          <a:xfrm>
            <a:off x="4515378" y="4080530"/>
            <a:ext cx="2694412" cy="819183"/>
            <a:chOff x="4481661" y="3274828"/>
            <a:chExt cx="3029531" cy="921070"/>
          </a:xfrm>
        </p:grpSpPr>
        <p:sp>
          <p:nvSpPr>
            <p:cNvPr id="24" name="타원 23"/>
            <p:cNvSpPr/>
            <p:nvPr/>
          </p:nvSpPr>
          <p:spPr>
            <a:xfrm>
              <a:off x="4481661" y="3645024"/>
              <a:ext cx="180678" cy="180678"/>
            </a:xfrm>
            <a:prstGeom prst="ellipse">
              <a:avLst/>
            </a:prstGeom>
            <a:solidFill>
              <a:srgbClr val="58ACB4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664912" y="3274828"/>
              <a:ext cx="2846280" cy="921070"/>
              <a:chOff x="4664912" y="3274828"/>
              <a:chExt cx="2846280" cy="921070"/>
            </a:xfrm>
          </p:grpSpPr>
          <p:sp>
            <p:nvSpPr>
              <p:cNvPr id="26" name="모서리가 둥근 직사각형 14"/>
              <p:cNvSpPr/>
              <p:nvPr/>
            </p:nvSpPr>
            <p:spPr>
              <a:xfrm>
                <a:off x="4664912" y="3274828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8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>
                <a:off x="5099726" y="3389824"/>
                <a:ext cx="2089783" cy="570993"/>
                <a:chOff x="5078460" y="3371313"/>
                <a:chExt cx="2089783" cy="570993"/>
              </a:xfrm>
            </p:grpSpPr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078460" y="3371313"/>
                  <a:ext cx="2089783" cy="570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/>
                  <a:r>
                    <a:rPr lang="ro-RO" altLang="ko-KR" sz="1100" dirty="0">
                      <a:solidFill>
                        <a:schemeClr val="tx1"/>
                      </a:solidFill>
                      <a:effectLst/>
                    </a:rPr>
                    <a:t>Realizarea indicatorilor de proiect pentru care proiectul a primit punctaj.</a:t>
                  </a:r>
                  <a:endParaRPr lang="en-US" altLang="ko-KR" sz="1100" dirty="0">
                    <a:solidFill>
                      <a:schemeClr val="tx1"/>
                    </a:solidFill>
                    <a:effectLst/>
                  </a:endParaRPr>
                </a:p>
              </p:txBody>
            </p:sp>
            <p:sp>
              <p:nvSpPr>
                <p:cNvPr id="2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5148064" y="3410583"/>
                  <a:ext cx="1934102" cy="190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>
                  <a:lvl1pPr algn="ctr">
                    <a:spcBef>
                      <a:spcPct val="0"/>
                    </a:spcBef>
                    <a:buNone/>
                    <a:defRPr lang="ko-KR" altLang="en-US" sz="4400" b="1" baseline="0" dirty="0">
                      <a:solidFill>
                        <a:schemeClr val="bg1"/>
                      </a:solidFill>
                      <a:effectLst>
                        <a:outerShdw blurRad="12700" dist="25400" dir="5400000" algn="t" rotWithShape="0">
                          <a:prstClr val="black">
                            <a:alpha val="50000"/>
                          </a:prst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 algn="l"/>
                  <a:endParaRPr lang="en-US" altLang="ko-KR" sz="1100" dirty="0"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</p:grpSp>
      </p:grpSp>
      <p:grpSp>
        <p:nvGrpSpPr>
          <p:cNvPr id="35" name="그룹 8"/>
          <p:cNvGrpSpPr/>
          <p:nvPr/>
        </p:nvGrpSpPr>
        <p:grpSpPr>
          <a:xfrm>
            <a:off x="4515378" y="2883042"/>
            <a:ext cx="2694412" cy="819183"/>
            <a:chOff x="4481661" y="3274828"/>
            <a:chExt cx="3029531" cy="921070"/>
          </a:xfrm>
        </p:grpSpPr>
        <p:sp>
          <p:nvSpPr>
            <p:cNvPr id="36" name="타원 9"/>
            <p:cNvSpPr/>
            <p:nvPr/>
          </p:nvSpPr>
          <p:spPr>
            <a:xfrm>
              <a:off x="4481661" y="3645024"/>
              <a:ext cx="180678" cy="18067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grpSp>
          <p:nvGrpSpPr>
            <p:cNvPr id="37" name="그룹 10"/>
            <p:cNvGrpSpPr/>
            <p:nvPr/>
          </p:nvGrpSpPr>
          <p:grpSpPr>
            <a:xfrm>
              <a:off x="4664912" y="3274828"/>
              <a:ext cx="2846280" cy="921070"/>
              <a:chOff x="4664912" y="3274828"/>
              <a:chExt cx="2846280" cy="921070"/>
            </a:xfrm>
          </p:grpSpPr>
          <p:sp>
            <p:nvSpPr>
              <p:cNvPr id="38" name="모서리가 둥근 직사각형 14"/>
              <p:cNvSpPr/>
              <p:nvPr/>
            </p:nvSpPr>
            <p:spPr>
              <a:xfrm>
                <a:off x="4664912" y="3274828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18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5169330" y="3429092"/>
                <a:ext cx="2152064" cy="76132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l"/>
                <a:r>
                  <a:rPr lang="ro-RO" altLang="ko-KR" sz="1100" dirty="0">
                    <a:solidFill>
                      <a:schemeClr val="tx1"/>
                    </a:solidFill>
                    <a:effectLst/>
                  </a:rPr>
                  <a:t>Menținerea investiției pentru o perioadă de minim 3 ani de la finalizarea investiției.</a:t>
                </a:r>
                <a:endParaRPr lang="en-US" altLang="ko-KR" sz="110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42" name="그룹 15"/>
          <p:cNvGrpSpPr/>
          <p:nvPr/>
        </p:nvGrpSpPr>
        <p:grpSpPr>
          <a:xfrm flipH="1">
            <a:off x="1957933" y="1195895"/>
            <a:ext cx="2653109" cy="698406"/>
            <a:chOff x="4481661" y="3274828"/>
            <a:chExt cx="3029531" cy="921070"/>
          </a:xfrm>
        </p:grpSpPr>
        <p:sp>
          <p:nvSpPr>
            <p:cNvPr id="43" name="타원 16"/>
            <p:cNvSpPr/>
            <p:nvPr/>
          </p:nvSpPr>
          <p:spPr>
            <a:xfrm>
              <a:off x="4481661" y="3645024"/>
              <a:ext cx="180678" cy="180678"/>
            </a:xfrm>
            <a:prstGeom prst="ellipse">
              <a:avLst/>
            </a:prstGeom>
            <a:solidFill>
              <a:srgbClr val="58ACB4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/>
            </a:p>
          </p:txBody>
        </p:sp>
        <p:grpSp>
          <p:nvGrpSpPr>
            <p:cNvPr id="44" name="그룹 17"/>
            <p:cNvGrpSpPr/>
            <p:nvPr/>
          </p:nvGrpSpPr>
          <p:grpSpPr>
            <a:xfrm>
              <a:off x="4664912" y="3274828"/>
              <a:ext cx="2846280" cy="921070"/>
              <a:chOff x="4664912" y="3274828"/>
              <a:chExt cx="2846280" cy="921070"/>
            </a:xfrm>
          </p:grpSpPr>
          <p:sp>
            <p:nvSpPr>
              <p:cNvPr id="45" name="모서리가 둥근 직사각형 14"/>
              <p:cNvSpPr/>
              <p:nvPr/>
            </p:nvSpPr>
            <p:spPr>
              <a:xfrm>
                <a:off x="4664912" y="3274828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8A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400"/>
              </a:p>
            </p:txBody>
          </p:sp>
          <p:sp>
            <p:nvSpPr>
              <p:cNvPr id="48" name="Rectangle 3"/>
              <p:cNvSpPr txBox="1">
                <a:spLocks noChangeArrowheads="1"/>
              </p:cNvSpPr>
              <p:nvPr/>
            </p:nvSpPr>
            <p:spPr bwMode="auto">
              <a:xfrm>
                <a:off x="5011346" y="3429092"/>
                <a:ext cx="2247767" cy="38066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r"/>
                <a:r>
                  <a:rPr lang="ro-RO" altLang="ko-KR" sz="1100" dirty="0">
                    <a:solidFill>
                      <a:srgbClr val="58ACB4"/>
                    </a:solidFill>
                    <a:effectLst/>
                  </a:rPr>
                  <a:t>Depunerea unei cereri de rambursare în maxim 6 luni</a:t>
                </a:r>
                <a:endParaRPr lang="en-US" altLang="ko-KR" sz="1100" dirty="0">
                  <a:solidFill>
                    <a:srgbClr val="58ACB4"/>
                  </a:solidFill>
                  <a:effectLst/>
                </a:endParaRPr>
              </a:p>
            </p:txBody>
          </p:sp>
        </p:grpSp>
      </p:grpSp>
      <p:grpSp>
        <p:nvGrpSpPr>
          <p:cNvPr id="49" name="그룹 15"/>
          <p:cNvGrpSpPr/>
          <p:nvPr/>
        </p:nvGrpSpPr>
        <p:grpSpPr>
          <a:xfrm flipH="1">
            <a:off x="1866375" y="3539953"/>
            <a:ext cx="2694412" cy="819183"/>
            <a:chOff x="4481661" y="3274828"/>
            <a:chExt cx="3029531" cy="921070"/>
          </a:xfrm>
        </p:grpSpPr>
        <p:sp>
          <p:nvSpPr>
            <p:cNvPr id="50" name="타원 16"/>
            <p:cNvSpPr/>
            <p:nvPr/>
          </p:nvSpPr>
          <p:spPr>
            <a:xfrm>
              <a:off x="4481661" y="3645024"/>
              <a:ext cx="180678" cy="180678"/>
            </a:xfrm>
            <a:prstGeom prst="ellipse">
              <a:avLst/>
            </a:prstGeom>
            <a:solidFill>
              <a:srgbClr val="58ACB4"/>
            </a:solidFill>
            <a:ln>
              <a:solidFill>
                <a:srgbClr val="1847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/>
            </a:p>
          </p:txBody>
        </p:sp>
        <p:grpSp>
          <p:nvGrpSpPr>
            <p:cNvPr id="51" name="그룹 17"/>
            <p:cNvGrpSpPr/>
            <p:nvPr/>
          </p:nvGrpSpPr>
          <p:grpSpPr>
            <a:xfrm>
              <a:off x="4664912" y="3274828"/>
              <a:ext cx="2846280" cy="921070"/>
              <a:chOff x="4664912" y="3274828"/>
              <a:chExt cx="2846280" cy="921070"/>
            </a:xfrm>
          </p:grpSpPr>
          <p:sp>
            <p:nvSpPr>
              <p:cNvPr id="52" name="모서리가 둥근 직사각형 14"/>
              <p:cNvSpPr/>
              <p:nvPr/>
            </p:nvSpPr>
            <p:spPr>
              <a:xfrm>
                <a:off x="4664912" y="3274828"/>
                <a:ext cx="2846280" cy="921070"/>
              </a:xfrm>
              <a:custGeom>
                <a:avLst/>
                <a:gdLst/>
                <a:ahLst/>
                <a:cxnLst/>
                <a:rect l="l" t="t" r="r" b="b"/>
                <a:pathLst>
                  <a:path w="2846280" h="701040">
                    <a:moveTo>
                      <a:pt x="296405" y="0"/>
                    </a:moveTo>
                    <a:lnTo>
                      <a:pt x="2803867" y="0"/>
                    </a:lnTo>
                    <a:cubicBezTo>
                      <a:pt x="2827291" y="0"/>
                      <a:pt x="2846280" y="18989"/>
                      <a:pt x="2846280" y="42413"/>
                    </a:cubicBezTo>
                    <a:lnTo>
                      <a:pt x="2846280" y="658627"/>
                    </a:lnTo>
                    <a:cubicBezTo>
                      <a:pt x="2846280" y="682051"/>
                      <a:pt x="2827291" y="701040"/>
                      <a:pt x="2803867" y="701040"/>
                    </a:cubicBezTo>
                    <a:lnTo>
                      <a:pt x="296405" y="701040"/>
                    </a:lnTo>
                    <a:cubicBezTo>
                      <a:pt x="272981" y="701040"/>
                      <a:pt x="253992" y="682051"/>
                      <a:pt x="253992" y="658627"/>
                    </a:cubicBezTo>
                    <a:lnTo>
                      <a:pt x="253992" y="418167"/>
                    </a:lnTo>
                    <a:lnTo>
                      <a:pt x="0" y="350521"/>
                    </a:lnTo>
                    <a:lnTo>
                      <a:pt x="253992" y="282875"/>
                    </a:lnTo>
                    <a:lnTo>
                      <a:pt x="253992" y="42413"/>
                    </a:lnTo>
                    <a:cubicBezTo>
                      <a:pt x="253992" y="18989"/>
                      <a:pt x="272981" y="0"/>
                      <a:pt x="29640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8AC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ko-KR" altLang="en-US" sz="1400"/>
              </a:p>
            </p:txBody>
          </p:sp>
          <p:sp>
            <p:nvSpPr>
              <p:cNvPr id="53" name="Rectangle 3"/>
              <p:cNvSpPr txBox="1">
                <a:spLocks noChangeArrowheads="1"/>
              </p:cNvSpPr>
              <p:nvPr/>
            </p:nvSpPr>
            <p:spPr bwMode="auto">
              <a:xfrm>
                <a:off x="5169328" y="3429092"/>
                <a:ext cx="1934102" cy="76132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r"/>
                <a:r>
                  <a:rPr lang="ro-RO" altLang="ko-KR" sz="1100" dirty="0">
                    <a:solidFill>
                      <a:srgbClr val="58ACB4"/>
                    </a:solidFill>
                    <a:effectLst/>
                  </a:rPr>
                  <a:t>Utilizarea investiției numai pentru scopul pentru care a fost aprobată.</a:t>
                </a:r>
                <a:endParaRPr lang="en-US" altLang="ko-KR" sz="1100" dirty="0">
                  <a:solidFill>
                    <a:srgbClr val="58ACB4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87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VĂ MULȚUMESC</a:t>
            </a:r>
            <a:endParaRPr lang="ko-KR" altLang="en-US" dirty="0"/>
          </a:p>
        </p:txBody>
      </p:sp>
      <p:sp>
        <p:nvSpPr>
          <p:cNvPr id="3" name="텍스트 개체 틀 1">
            <a:extLst>
              <a:ext uri="{FF2B5EF4-FFF2-40B4-BE49-F238E27FC236}">
                <a16:creationId xmlns:a16="http://schemas.microsoft.com/office/drawing/2014/main" id="{506D5AD1-4064-A34E-1184-CD5E46F01D98}"/>
              </a:ext>
            </a:extLst>
          </p:cNvPr>
          <p:cNvSpPr txBox="1">
            <a:spLocks/>
          </p:cNvSpPr>
          <p:nvPr/>
        </p:nvSpPr>
        <p:spPr>
          <a:xfrm>
            <a:off x="2699792" y="3507854"/>
            <a:ext cx="3876260" cy="50958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altLang="ko-KR" sz="1400" dirty="0"/>
              <a:t>VRSD CONSULTING</a:t>
            </a:r>
          </a:p>
          <a:p>
            <a:r>
              <a:rPr lang="ro-RO" altLang="ko-KR" sz="1400" dirty="0">
                <a:hlinkClick r:id="rId2"/>
              </a:rPr>
              <a:t>www.vrsd.ro</a:t>
            </a:r>
            <a:r>
              <a:rPr lang="ro-RO" altLang="ko-KR" sz="1400" dirty="0"/>
              <a:t> </a:t>
            </a:r>
          </a:p>
          <a:p>
            <a:r>
              <a:rPr lang="ro-RO" altLang="ko-KR" sz="1400" dirty="0"/>
              <a:t>0758 097 040 – Toma Andreea </a:t>
            </a:r>
          </a:p>
          <a:p>
            <a:r>
              <a:rPr lang="ro-RO" altLang="ko-KR" sz="1400" dirty="0" err="1">
                <a:hlinkClick r:id="rId3"/>
              </a:rPr>
              <a:t>andreea.toma@vrsdconsulting.ro</a:t>
            </a:r>
            <a:r>
              <a:rPr lang="ro-RO" altLang="ko-KR" sz="1400" dirty="0"/>
              <a:t> </a:t>
            </a:r>
          </a:p>
          <a:p>
            <a:r>
              <a:rPr lang="ro-RO" altLang="ko-KR" sz="1400" dirty="0"/>
              <a:t>0721 290 915 - Dan Sebastian </a:t>
            </a:r>
          </a:p>
          <a:p>
            <a:r>
              <a:rPr lang="ro-RO" altLang="ko-KR" sz="1400" dirty="0" err="1">
                <a:hlinkClick r:id="rId4"/>
              </a:rPr>
              <a:t>sebastian.dan@vrsdconsulting.ro</a:t>
            </a:r>
            <a:endParaRPr lang="ro-RO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980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419872" y="1131590"/>
            <a:ext cx="4315611" cy="498856"/>
          </a:xfrm>
        </p:spPr>
        <p:txBody>
          <a:bodyPr/>
          <a:lstStyle/>
          <a:p>
            <a:pPr algn="ctr"/>
            <a:r>
              <a:rPr lang="ro-RO" altLang="ko-KR" sz="1800" dirty="0"/>
              <a:t>Accesarea fondurilor europene destinate microîntreprinderilor</a:t>
            </a:r>
            <a:endParaRPr lang="ko-KR" altLang="en-US" sz="1800" dirty="0"/>
          </a:p>
        </p:txBody>
      </p:sp>
      <p:sp>
        <p:nvSpPr>
          <p:cNvPr id="3" name="텍스트 개체 틀 9"/>
          <p:cNvSpPr>
            <a:spLocks noGrp="1"/>
          </p:cNvSpPr>
          <p:nvPr>
            <p:ph type="body" sz="quarter" idx="11"/>
          </p:nvPr>
        </p:nvSpPr>
        <p:spPr>
          <a:xfrm>
            <a:off x="3448968" y="2059293"/>
            <a:ext cx="4315611" cy="363241"/>
          </a:xfrm>
        </p:spPr>
        <p:txBody>
          <a:bodyPr/>
          <a:lstStyle/>
          <a:p>
            <a:r>
              <a:rPr lang="en-US" altLang="ko-KR" dirty="0">
                <a:solidFill>
                  <a:srgbClr val="48899C"/>
                </a:solidFill>
              </a:rPr>
              <a:t>01. </a:t>
            </a:r>
            <a:r>
              <a:rPr lang="ro-RO" altLang="ko-KR" dirty="0">
                <a:solidFill>
                  <a:srgbClr val="48899C"/>
                </a:solidFill>
              </a:rPr>
              <a:t>Cum se poate ajunge de la idee la proiect?</a:t>
            </a:r>
            <a:endParaRPr lang="ko-KR" altLang="en-US" dirty="0">
              <a:solidFill>
                <a:srgbClr val="48899C"/>
              </a:solidFill>
            </a:endParaRPr>
          </a:p>
        </p:txBody>
      </p:sp>
      <p:sp>
        <p:nvSpPr>
          <p:cNvPr id="4" name="텍스트 개체 틀 10"/>
          <p:cNvSpPr>
            <a:spLocks noGrp="1"/>
          </p:cNvSpPr>
          <p:nvPr>
            <p:ph type="body" sz="quarter" idx="12"/>
          </p:nvPr>
        </p:nvSpPr>
        <p:spPr>
          <a:xfrm>
            <a:off x="3419872" y="3331434"/>
            <a:ext cx="4680520" cy="363241"/>
          </a:xfrm>
        </p:spPr>
        <p:txBody>
          <a:bodyPr/>
          <a:lstStyle/>
          <a:p>
            <a:r>
              <a:rPr lang="en-US" altLang="ko-KR" dirty="0">
                <a:solidFill>
                  <a:srgbClr val="48899C"/>
                </a:solidFill>
              </a:rPr>
              <a:t>02. </a:t>
            </a:r>
            <a:r>
              <a:rPr lang="ro-RO" altLang="ko-KR" dirty="0">
                <a:solidFill>
                  <a:srgbClr val="48899C"/>
                </a:solidFill>
              </a:rPr>
              <a:t>Implementarea proiectelor finanțate prin PR BI</a:t>
            </a:r>
            <a:endParaRPr lang="ko-KR" altLang="en-US" dirty="0">
              <a:solidFill>
                <a:srgbClr val="48899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779912" y="2305468"/>
            <a:ext cx="360040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just" eaLnBrk="1" hangingPunct="1"/>
            <a:r>
              <a:rPr lang="ro-RO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Proceduri specifice pentru accesarea fondurilor europene prin     Programul Regional București-Ilfov – Prioritatea 1 – O regiune competitivă prin inovare, digitalizare și întreprinderi dinamice– Apelul de proiecte PR BI </a:t>
            </a:r>
            <a:r>
              <a:rPr lang="ro-RO" sz="9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P1</a:t>
            </a:r>
            <a:r>
              <a:rPr lang="ro-RO" sz="900" b="1" dirty="0">
                <a:latin typeface="Tahoma" pitchFamily="34" charset="0"/>
                <a:ea typeface="Tahoma" pitchFamily="34" charset="0"/>
                <a:cs typeface="Tahoma" pitchFamily="34" charset="0"/>
              </a:rPr>
              <a:t>/1.8/1/2024 – Apel dedicat        sprijinului pentru creștere durabilă și modernizarea tehnologică a microîntreprinderilor</a:t>
            </a:r>
            <a:endParaRPr kumimoji="0"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779912" y="3612645"/>
            <a:ext cx="406868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r>
              <a:rPr kumimoji="0" lang="ro-RO" altLang="ko-KR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Reguli specifice privind implementarea proiectelor și rambursarea cheltuielilor.</a:t>
            </a:r>
            <a:endParaRPr kumimoji="0" lang="en-US" altLang="ko-KR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323528" y="116633"/>
            <a:ext cx="8496944" cy="387798"/>
          </a:xfrm>
        </p:spPr>
        <p:txBody>
          <a:bodyPr/>
          <a:lstStyle/>
          <a:p>
            <a:pPr algn="ctr"/>
            <a:r>
              <a:rPr lang="ro-RO" sz="1400" b="1" dirty="0"/>
              <a:t>Programul Regional București-Ilfov 2021-2027</a:t>
            </a:r>
            <a:r>
              <a:rPr lang="ro-RO" sz="1400" dirty="0">
                <a:ea typeface="Tahoma" pitchFamily="34" charset="0"/>
              </a:rPr>
              <a:t>– </a:t>
            </a:r>
            <a:r>
              <a:rPr lang="ro-RO" sz="1400" b="1" dirty="0"/>
              <a:t>Prioritatea 1 – O regiune competitivă prin       inovare, digitalizare și întreprinderi dinamice -</a:t>
            </a:r>
            <a:endParaRPr lang="ro-RO" sz="1800" b="1" dirty="0"/>
          </a:p>
        </p:txBody>
      </p:sp>
      <p:sp>
        <p:nvSpPr>
          <p:cNvPr id="6" name="원호 5"/>
          <p:cNvSpPr/>
          <p:nvPr/>
        </p:nvSpPr>
        <p:spPr>
          <a:xfrm>
            <a:off x="2996492" y="1600200"/>
            <a:ext cx="3151018" cy="3151018"/>
          </a:xfrm>
          <a:prstGeom prst="arc">
            <a:avLst>
              <a:gd name="adj1" fmla="val 10135188"/>
              <a:gd name="adj2" fmla="val 670943"/>
            </a:avLst>
          </a:prstGeom>
          <a:ln w="28575" cap="rnd">
            <a:solidFill>
              <a:srgbClr val="184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" name="타원 6"/>
          <p:cNvSpPr/>
          <p:nvPr/>
        </p:nvSpPr>
        <p:spPr>
          <a:xfrm>
            <a:off x="2830800" y="2747247"/>
            <a:ext cx="363094" cy="363094"/>
          </a:xfrm>
          <a:prstGeom prst="ellipse">
            <a:avLst/>
          </a:prstGeom>
          <a:solidFill>
            <a:schemeClr val="bg1"/>
          </a:solidFill>
          <a:ln>
            <a:solidFill>
              <a:srgbClr val="184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" name="타원 7"/>
          <p:cNvSpPr/>
          <p:nvPr/>
        </p:nvSpPr>
        <p:spPr>
          <a:xfrm>
            <a:off x="5950107" y="2747247"/>
            <a:ext cx="363094" cy="363094"/>
          </a:xfrm>
          <a:prstGeom prst="ellipse">
            <a:avLst/>
          </a:prstGeom>
          <a:solidFill>
            <a:schemeClr val="bg1"/>
          </a:solidFill>
          <a:ln>
            <a:solidFill>
              <a:srgbClr val="184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" name="타원 8"/>
          <p:cNvSpPr/>
          <p:nvPr/>
        </p:nvSpPr>
        <p:spPr>
          <a:xfrm>
            <a:off x="3519854" y="1682721"/>
            <a:ext cx="363094" cy="363094"/>
          </a:xfrm>
          <a:prstGeom prst="ellipse">
            <a:avLst/>
          </a:prstGeom>
          <a:solidFill>
            <a:schemeClr val="bg1"/>
          </a:solidFill>
          <a:ln>
            <a:solidFill>
              <a:srgbClr val="184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" name="타원 9"/>
          <p:cNvSpPr/>
          <p:nvPr/>
        </p:nvSpPr>
        <p:spPr>
          <a:xfrm>
            <a:off x="5261054" y="1682721"/>
            <a:ext cx="363094" cy="363094"/>
          </a:xfrm>
          <a:prstGeom prst="ellipse">
            <a:avLst/>
          </a:prstGeom>
          <a:solidFill>
            <a:schemeClr val="bg1"/>
          </a:solidFill>
          <a:ln>
            <a:solidFill>
              <a:srgbClr val="184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12" name="그룹 11"/>
          <p:cNvGrpSpPr/>
          <p:nvPr/>
        </p:nvGrpSpPr>
        <p:grpSpPr>
          <a:xfrm>
            <a:off x="6402393" y="2832459"/>
            <a:ext cx="1941510" cy="801335"/>
            <a:chOff x="6706232" y="3915230"/>
            <a:chExt cx="1587911" cy="479372"/>
          </a:xfrm>
        </p:grpSpPr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6732240" y="4210485"/>
              <a:ext cx="1561903" cy="18411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Depunere exclusiv on line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(MySMIS)</a:t>
              </a:r>
              <a:r>
                <a:rPr lang="en-US" altLang="ko-KR" sz="1000" b="0" dirty="0">
                  <a:solidFill>
                    <a:schemeClr val="tx1"/>
                  </a:solidFill>
                  <a:effectLst/>
                </a:rPr>
                <a:t>.</a:t>
              </a: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6706232" y="3915230"/>
              <a:ext cx="1561903" cy="39077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o-RO" altLang="ko-KR" sz="1100" dirty="0">
                  <a:solidFill>
                    <a:schemeClr val="tx1"/>
                  </a:solidFill>
                  <a:effectLst/>
                </a:rPr>
                <a:t>Care este modalitatea de depunere a proiectelor?</a:t>
              </a:r>
              <a:endParaRPr lang="en-US" altLang="ko-KR" sz="11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6043174" y="1057745"/>
            <a:ext cx="2300727" cy="1093212"/>
            <a:chOff x="6732240" y="3915230"/>
            <a:chExt cx="1569694" cy="954678"/>
          </a:xfrm>
        </p:grpSpPr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6740031" y="4197972"/>
              <a:ext cx="1561903" cy="6719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Apel de proiecte competitiv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, cu depunere la termen cu punctaj minim de 70 de puncte. Se poate depune o singură cerere.</a:t>
              </a:r>
              <a:endParaRPr lang="en-US" altLang="ko-KR" sz="1000" b="0" dirty="0">
                <a:solidFill>
                  <a:schemeClr val="tx1"/>
                </a:solidFill>
                <a:effectLst/>
              </a:endParaRPr>
            </a:p>
            <a:p>
              <a:pPr algn="l"/>
              <a:endParaRPr lang="ro-RO" altLang="ko-KR" sz="1000" b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732240" y="3915230"/>
              <a:ext cx="1561903" cy="29565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r>
                <a:rPr lang="ro-RO" altLang="ko-KR" sz="1100" dirty="0">
                  <a:solidFill>
                    <a:schemeClr val="tx1"/>
                  </a:solidFill>
                  <a:effectLst/>
                </a:rPr>
                <a:t>Ce tip de apel se lansează?</a:t>
              </a:r>
              <a:endParaRPr lang="en-US" altLang="ko-KR" sz="1100" dirty="0">
                <a:solidFill>
                  <a:schemeClr val="tx1"/>
                </a:solidFill>
                <a:effectLst/>
              </a:endParaRPr>
            </a:p>
            <a:p>
              <a:pPr algn="l"/>
              <a:endParaRPr lang="en-US" altLang="ko-KR" sz="11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 flipH="1">
            <a:off x="895244" y="2832451"/>
            <a:ext cx="1792975" cy="2111928"/>
            <a:chOff x="6732240" y="3915230"/>
            <a:chExt cx="1603201" cy="1321498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6773538" y="4177510"/>
              <a:ext cx="1561903" cy="105921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endParaRPr lang="ro-RO" altLang="ko-KR" sz="1000" b="0" dirty="0">
                <a:solidFill>
                  <a:schemeClr val="tx1"/>
                </a:solidFill>
                <a:effectLst/>
              </a:endParaRPr>
            </a:p>
            <a:p>
              <a:pPr algn="l"/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Maxim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300.000 EURO 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astfel:</a:t>
              </a:r>
            </a:p>
            <a:p>
              <a:pPr algn="l"/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Pentru proiecte care vizează proiecte de investiții de până la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200.000 EURO 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rata de finanțare este de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90%</a:t>
              </a:r>
            </a:p>
            <a:p>
              <a:pPr algn="l"/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Pentru proiectele care vizează proiecte de investiții cuprinse între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200.0001 – 300.000 EURO 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rata de finanțare este de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80%</a:t>
              </a:r>
              <a:endParaRPr lang="en-US" altLang="ko-KR" sz="10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6732240" y="3915230"/>
              <a:ext cx="1561903" cy="31776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o-RO" altLang="ko-KR" sz="1100" dirty="0">
                  <a:solidFill>
                    <a:schemeClr val="tx1"/>
                  </a:solidFill>
                  <a:effectLst/>
                </a:rPr>
                <a:t>Care este valoarea finanțării nerambursabile ? </a:t>
              </a:r>
              <a:endParaRPr lang="en-US" altLang="ko-KR" sz="110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 flipH="1">
            <a:off x="968238" y="1057746"/>
            <a:ext cx="1996843" cy="1324047"/>
            <a:chOff x="6732240" y="3915230"/>
            <a:chExt cx="1561903" cy="975601"/>
          </a:xfrm>
        </p:grpSpPr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6732240" y="4210491"/>
              <a:ext cx="1561903" cy="68034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l"/>
              <a:endParaRPr lang="ro-RO" altLang="ko-KR" sz="1000" dirty="0">
                <a:solidFill>
                  <a:schemeClr val="tx1"/>
                </a:solidFill>
                <a:effectLst/>
              </a:endParaRPr>
            </a:p>
            <a:p>
              <a:pPr algn="l"/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Proiectele pot fi depuse într-o perioadă de </a:t>
              </a:r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2 săptămâni</a:t>
              </a:r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:</a:t>
              </a:r>
            </a:p>
            <a:p>
              <a:pPr algn="l"/>
              <a:r>
                <a:rPr lang="ro-RO" altLang="ko-KR" sz="1000" b="0" dirty="0">
                  <a:solidFill>
                    <a:schemeClr val="tx1"/>
                  </a:solidFill>
                  <a:effectLst/>
                </a:rPr>
                <a:t> </a:t>
              </a:r>
            </a:p>
            <a:p>
              <a:pPr algn="l"/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03.02.2025, ora 12:00</a:t>
              </a:r>
            </a:p>
            <a:p>
              <a:pPr algn="l"/>
              <a:r>
                <a:rPr lang="ro-RO" altLang="ko-KR" sz="1000" dirty="0">
                  <a:solidFill>
                    <a:schemeClr val="tx1"/>
                  </a:solidFill>
                  <a:effectLst/>
                </a:rPr>
                <a:t>17.02.2025, ora 12:00</a:t>
              </a:r>
              <a:endParaRPr lang="en-US" altLang="ko-KR" sz="10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6732240" y="3915230"/>
              <a:ext cx="1561903" cy="24945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ro-RO" altLang="ko-KR" sz="1100" dirty="0">
                  <a:solidFill>
                    <a:schemeClr val="tx1"/>
                  </a:solidFill>
                  <a:effectLst/>
                </a:rPr>
                <a:t>Care este perioada în care pot fi depuse proiectele?</a:t>
              </a:r>
              <a:endParaRPr lang="en-US" altLang="ko-KR" sz="11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 flipH="1">
            <a:off x="2844472" y="2832462"/>
            <a:ext cx="335750" cy="146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100" dirty="0">
                <a:solidFill>
                  <a:schemeClr val="tx1"/>
                </a:solidFill>
                <a:effectLst/>
              </a:rPr>
              <a:t>01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 flipH="1">
            <a:off x="3533526" y="1767936"/>
            <a:ext cx="335750" cy="146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100">
                <a:solidFill>
                  <a:schemeClr val="tx1"/>
                </a:solidFill>
                <a:effectLst/>
              </a:rPr>
              <a:t>02</a:t>
            </a: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 flipH="1">
            <a:off x="5274726" y="1767936"/>
            <a:ext cx="335750" cy="146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100">
                <a:solidFill>
                  <a:schemeClr val="tx1"/>
                </a:solidFill>
                <a:effectLst/>
              </a:rPr>
              <a:t>03</a:t>
            </a: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 flipH="1">
            <a:off x="5963779" y="2832462"/>
            <a:ext cx="335750" cy="1466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altLang="ko-KR" sz="1100">
                <a:solidFill>
                  <a:schemeClr val="tx1"/>
                </a:solidFill>
                <a:effectLst/>
              </a:rPr>
              <a:t>04</a:t>
            </a:r>
          </a:p>
        </p:txBody>
      </p:sp>
      <p:grpSp>
        <p:nvGrpSpPr>
          <p:cNvPr id="38" name="그룹 17"/>
          <p:cNvGrpSpPr/>
          <p:nvPr/>
        </p:nvGrpSpPr>
        <p:grpSpPr>
          <a:xfrm flipH="1">
            <a:off x="3418675" y="2652677"/>
            <a:ext cx="2531432" cy="1486762"/>
            <a:chOff x="4664912" y="3274828"/>
            <a:chExt cx="2846280" cy="921070"/>
          </a:xfrm>
        </p:grpSpPr>
        <p:sp>
          <p:nvSpPr>
            <p:cNvPr id="39" name="모서리가 둥근 직사각형 14"/>
            <p:cNvSpPr/>
            <p:nvPr/>
          </p:nvSpPr>
          <p:spPr>
            <a:xfrm>
              <a:off x="4664912" y="3274828"/>
              <a:ext cx="2846280" cy="921070"/>
            </a:xfrm>
            <a:custGeom>
              <a:avLst/>
              <a:gdLst/>
              <a:ahLst/>
              <a:cxnLst/>
              <a:rect l="l" t="t" r="r" b="b"/>
              <a:pathLst>
                <a:path w="2846280" h="701040">
                  <a:moveTo>
                    <a:pt x="296405" y="0"/>
                  </a:moveTo>
                  <a:lnTo>
                    <a:pt x="2803867" y="0"/>
                  </a:lnTo>
                  <a:cubicBezTo>
                    <a:pt x="2827291" y="0"/>
                    <a:pt x="2846280" y="18989"/>
                    <a:pt x="2846280" y="42413"/>
                  </a:cubicBezTo>
                  <a:lnTo>
                    <a:pt x="2846280" y="658627"/>
                  </a:lnTo>
                  <a:cubicBezTo>
                    <a:pt x="2846280" y="682051"/>
                    <a:pt x="2827291" y="701040"/>
                    <a:pt x="2803867" y="701040"/>
                  </a:cubicBezTo>
                  <a:lnTo>
                    <a:pt x="296405" y="701040"/>
                  </a:lnTo>
                  <a:cubicBezTo>
                    <a:pt x="272981" y="701040"/>
                    <a:pt x="253992" y="682051"/>
                    <a:pt x="253992" y="658627"/>
                  </a:cubicBezTo>
                  <a:lnTo>
                    <a:pt x="253992" y="418167"/>
                  </a:lnTo>
                  <a:lnTo>
                    <a:pt x="0" y="350521"/>
                  </a:lnTo>
                  <a:lnTo>
                    <a:pt x="253992" y="282875"/>
                  </a:lnTo>
                  <a:lnTo>
                    <a:pt x="253992" y="42413"/>
                  </a:lnTo>
                  <a:cubicBezTo>
                    <a:pt x="253992" y="18989"/>
                    <a:pt x="272981" y="0"/>
                    <a:pt x="29640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58AC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400"/>
            </a:p>
          </p:txBody>
        </p:sp>
        <p:grpSp>
          <p:nvGrpSpPr>
            <p:cNvPr id="40" name="그룹 19"/>
            <p:cNvGrpSpPr/>
            <p:nvPr/>
          </p:nvGrpSpPr>
          <p:grpSpPr>
            <a:xfrm>
              <a:off x="5169330" y="3429092"/>
              <a:ext cx="2089783" cy="598131"/>
              <a:chOff x="5148064" y="3410581"/>
              <a:chExt cx="2089783" cy="598131"/>
            </a:xfrm>
          </p:grpSpPr>
          <p:sp>
            <p:nvSpPr>
              <p:cNvPr id="41" name="Rectangle 3"/>
              <p:cNvSpPr txBox="1">
                <a:spLocks noChangeArrowheads="1"/>
              </p:cNvSpPr>
              <p:nvPr/>
            </p:nvSpPr>
            <p:spPr bwMode="auto">
              <a:xfrm>
                <a:off x="5148064" y="3684570"/>
                <a:ext cx="2089783" cy="324142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pPr algn="r"/>
                <a:endParaRPr lang="ro-RO" altLang="ko-KR" sz="1000" dirty="0">
                  <a:solidFill>
                    <a:schemeClr val="tx1"/>
                  </a:solidFill>
                  <a:effectLst/>
                </a:endParaRPr>
              </a:p>
              <a:p>
                <a:pPr algn="r"/>
                <a:endParaRPr lang="ro-RO" altLang="ko-KR" sz="10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ro-RO" altLang="ko-KR" sz="1400" dirty="0">
                    <a:solidFill>
                      <a:schemeClr val="tx1"/>
                    </a:solidFill>
                    <a:effectLst/>
                  </a:rPr>
                  <a:t>37.627.723,75 EURO</a:t>
                </a:r>
                <a:endParaRPr lang="en-US" altLang="ko-KR" sz="14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2" name="Rectangle 3"/>
              <p:cNvSpPr txBox="1">
                <a:spLocks noChangeArrowheads="1"/>
              </p:cNvSpPr>
              <p:nvPr/>
            </p:nvSpPr>
            <p:spPr bwMode="auto">
              <a:xfrm>
                <a:off x="5303745" y="3410581"/>
                <a:ext cx="1934102" cy="40041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 dirty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ro-RO" altLang="ko-KR" sz="1400" dirty="0">
                    <a:solidFill>
                      <a:srgbClr val="58ACB4"/>
                    </a:solidFill>
                    <a:effectLst/>
                  </a:rPr>
                  <a:t>BUGET ALOCAT REGIUNII N-V</a:t>
                </a:r>
              </a:p>
              <a:p>
                <a:r>
                  <a:rPr lang="ro-RO" altLang="ko-KR" sz="1400" dirty="0">
                    <a:solidFill>
                      <a:srgbClr val="58ACB4"/>
                    </a:solidFill>
                    <a:effectLst/>
                  </a:rPr>
                  <a:t>2014 - 2020</a:t>
                </a:r>
                <a:endParaRPr lang="en-US" altLang="ko-KR" sz="1400" dirty="0">
                  <a:solidFill>
                    <a:srgbClr val="58ACB4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35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1691680" y="2635909"/>
            <a:ext cx="5760640" cy="664797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461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Cum se poate ajunge de la idee la proiect?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195736" y="1299702"/>
            <a:ext cx="1952446" cy="3382087"/>
            <a:chOff x="789428" y="1907822"/>
            <a:chExt cx="2351984" cy="4074180"/>
          </a:xfrm>
        </p:grpSpPr>
        <p:grpSp>
          <p:nvGrpSpPr>
            <p:cNvPr id="6" name="그룹 5"/>
            <p:cNvGrpSpPr/>
            <p:nvPr/>
          </p:nvGrpSpPr>
          <p:grpSpPr>
            <a:xfrm>
              <a:off x="789428" y="1907822"/>
              <a:ext cx="2351984" cy="4074180"/>
              <a:chOff x="755576" y="1762058"/>
              <a:chExt cx="7560840" cy="3438165"/>
            </a:xfrm>
          </p:grpSpPr>
          <p:sp>
            <p:nvSpPr>
              <p:cNvPr id="12" name="모서리가 둥근 직사각형 11"/>
              <p:cNvSpPr/>
              <p:nvPr userDrawn="1"/>
            </p:nvSpPr>
            <p:spPr>
              <a:xfrm>
                <a:off x="755576" y="1815847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  <p:sp>
            <p:nvSpPr>
              <p:cNvPr id="13" name="모서리가 둥근 직사각형 12"/>
              <p:cNvSpPr/>
              <p:nvPr userDrawn="1"/>
            </p:nvSpPr>
            <p:spPr>
              <a:xfrm>
                <a:off x="755576" y="1762058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</p:grpSp>
        <p:sp>
          <p:nvSpPr>
            <p:cNvPr id="7" name="speed"/>
            <p:cNvSpPr txBox="1">
              <a:spLocks noChangeArrowheads="1"/>
            </p:cNvSpPr>
            <p:nvPr/>
          </p:nvSpPr>
          <p:spPr bwMode="auto">
            <a:xfrm>
              <a:off x="935442" y="2875956"/>
              <a:ext cx="2059955" cy="60062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dirty="0"/>
                <a:t>Verificarea eligibilității ideii de proiect</a:t>
              </a:r>
              <a:endParaRPr lang="en-US" altLang="ko-KR" dirty="0"/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080083" y="3661548"/>
              <a:ext cx="2061329" cy="5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Verificarea eligibilității 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solicitantului și a activității  ce se dorește a fi dezvoltată.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1068711" y="3476585"/>
              <a:ext cx="1793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peed"/>
            <p:cNvSpPr txBox="1">
              <a:spLocks noChangeArrowheads="1"/>
            </p:cNvSpPr>
            <p:nvPr/>
          </p:nvSpPr>
          <p:spPr bwMode="auto">
            <a:xfrm>
              <a:off x="935442" y="2303341"/>
              <a:ext cx="2059955" cy="4004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sz="2400" dirty="0"/>
                <a:t>Pasul 2</a:t>
              </a:r>
              <a:endParaRPr lang="en-US" altLang="ko-KR" sz="2400" dirty="0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6728483" y="1323398"/>
            <a:ext cx="1952445" cy="3382086"/>
            <a:chOff x="6002588" y="1907822"/>
            <a:chExt cx="2351984" cy="4074180"/>
          </a:xfrm>
        </p:grpSpPr>
        <p:grpSp>
          <p:nvGrpSpPr>
            <p:cNvPr id="15" name="그룹 14"/>
            <p:cNvGrpSpPr/>
            <p:nvPr/>
          </p:nvGrpSpPr>
          <p:grpSpPr>
            <a:xfrm>
              <a:off x="6002588" y="1907822"/>
              <a:ext cx="2351984" cy="4074180"/>
              <a:chOff x="755576" y="1762058"/>
              <a:chExt cx="7560840" cy="3438165"/>
            </a:xfrm>
          </p:grpSpPr>
          <p:sp>
            <p:nvSpPr>
              <p:cNvPr id="21" name="모서리가 둥근 직사각형 20"/>
              <p:cNvSpPr/>
              <p:nvPr userDrawn="1"/>
            </p:nvSpPr>
            <p:spPr>
              <a:xfrm>
                <a:off x="755576" y="1815847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rgbClr val="4889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  <p:sp>
            <p:nvSpPr>
              <p:cNvPr id="22" name="모서리가 둥근 직사각형 21"/>
              <p:cNvSpPr/>
              <p:nvPr userDrawn="1"/>
            </p:nvSpPr>
            <p:spPr>
              <a:xfrm>
                <a:off x="755576" y="1762058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rgbClr val="184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</p:grpSp>
        <p:sp>
          <p:nvSpPr>
            <p:cNvPr id="16" name="speed"/>
            <p:cNvSpPr txBox="1">
              <a:spLocks noChangeArrowheads="1"/>
            </p:cNvSpPr>
            <p:nvPr/>
          </p:nvSpPr>
          <p:spPr bwMode="auto">
            <a:xfrm>
              <a:off x="6148602" y="2875956"/>
              <a:ext cx="2059955" cy="60062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dirty="0"/>
                <a:t>Semnarea Contractului de Finanțare</a:t>
              </a:r>
              <a:endParaRPr lang="en-US" altLang="ko-KR" dirty="0"/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6281869" y="3773086"/>
              <a:ext cx="1839459" cy="74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Depunerea documentelor 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de contractare și vizita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 autorității finanțatoare la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 fața locului.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6327908" y="3558882"/>
              <a:ext cx="1793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speed"/>
            <p:cNvSpPr txBox="1">
              <a:spLocks noChangeArrowheads="1"/>
            </p:cNvSpPr>
            <p:nvPr/>
          </p:nvSpPr>
          <p:spPr bwMode="auto">
            <a:xfrm>
              <a:off x="6148602" y="2303341"/>
              <a:ext cx="2059955" cy="4004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sz="2400" dirty="0"/>
                <a:t>Pasul 4</a:t>
              </a:r>
              <a:endParaRPr lang="en-US" altLang="ko-KR" sz="2400" dirty="0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7" t="-1" r="56899" b="64237"/>
            <a:stretch/>
          </p:blipFill>
          <p:spPr>
            <a:xfrm rot="5400000">
              <a:off x="6523406" y="4336575"/>
              <a:ext cx="1218079" cy="1931727"/>
            </a:xfrm>
            <a:prstGeom prst="rect">
              <a:avLst/>
            </a:prstGeom>
          </p:spPr>
        </p:pic>
      </p:grpSp>
      <p:grpSp>
        <p:nvGrpSpPr>
          <p:cNvPr id="23" name="그룹 22"/>
          <p:cNvGrpSpPr/>
          <p:nvPr/>
        </p:nvGrpSpPr>
        <p:grpSpPr>
          <a:xfrm>
            <a:off x="2539961" y="1284894"/>
            <a:ext cx="3904247" cy="3396896"/>
            <a:chOff x="1346939" y="1971560"/>
            <a:chExt cx="4401052" cy="4092020"/>
          </a:xfrm>
        </p:grpSpPr>
        <p:grpSp>
          <p:nvGrpSpPr>
            <p:cNvPr id="24" name="그룹 23"/>
            <p:cNvGrpSpPr/>
            <p:nvPr/>
          </p:nvGrpSpPr>
          <p:grpSpPr>
            <a:xfrm>
              <a:off x="3396006" y="1971560"/>
              <a:ext cx="2351985" cy="4092020"/>
              <a:chOff x="755572" y="1815847"/>
              <a:chExt cx="7560844" cy="3453220"/>
            </a:xfrm>
          </p:grpSpPr>
          <p:sp>
            <p:nvSpPr>
              <p:cNvPr id="30" name="모서리가 둥근 직사각형 29"/>
              <p:cNvSpPr/>
              <p:nvPr userDrawn="1"/>
            </p:nvSpPr>
            <p:spPr>
              <a:xfrm>
                <a:off x="755576" y="1815847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rgbClr val="184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  <p:sp>
            <p:nvSpPr>
              <p:cNvPr id="31" name="모서리가 둥근 직사각형 30"/>
              <p:cNvSpPr/>
              <p:nvPr userDrawn="1"/>
            </p:nvSpPr>
            <p:spPr>
              <a:xfrm>
                <a:off x="755572" y="1884691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rgbClr val="58AC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</p:grpSp>
        <p:sp>
          <p:nvSpPr>
            <p:cNvPr id="25" name="speed"/>
            <p:cNvSpPr txBox="1">
              <a:spLocks noChangeArrowheads="1"/>
            </p:cNvSpPr>
            <p:nvPr/>
          </p:nvSpPr>
          <p:spPr bwMode="auto">
            <a:xfrm>
              <a:off x="3542021" y="2875956"/>
              <a:ext cx="2059955" cy="60062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dirty="0"/>
                <a:t>Elaborarea documentației de finanțare</a:t>
              </a:r>
              <a:endParaRPr lang="en-US" altLang="ko-KR" dirty="0"/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3542021" y="3669003"/>
              <a:ext cx="2004623" cy="1112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Elaborarea cererii de finanțare,  bugetului proiectului, planului  de afaceri și a 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documentelor suport în 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conformitate cu cerințele </a:t>
              </a:r>
            </a:p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Autorității finanțatoare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3707186" y="3488652"/>
              <a:ext cx="17934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speed"/>
            <p:cNvSpPr txBox="1">
              <a:spLocks noChangeArrowheads="1"/>
            </p:cNvSpPr>
            <p:nvPr/>
          </p:nvSpPr>
          <p:spPr bwMode="auto">
            <a:xfrm>
              <a:off x="3542021" y="2303340"/>
              <a:ext cx="2059955" cy="4004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sz="2400" dirty="0"/>
                <a:t>Pasul 3</a:t>
              </a:r>
              <a:endParaRPr lang="en-US" altLang="ko-KR" sz="2400" dirty="0"/>
            </a:p>
          </p:txBody>
        </p:sp>
        <p:pic>
          <p:nvPicPr>
            <p:cNvPr id="29" name="그림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" t="41354" r="83586" b="37406"/>
            <a:stretch/>
          </p:blipFill>
          <p:spPr>
            <a:xfrm>
              <a:off x="1346939" y="4659969"/>
              <a:ext cx="1272606" cy="1368415"/>
            </a:xfrm>
            <a:prstGeom prst="rect">
              <a:avLst/>
            </a:prstGeom>
          </p:spPr>
        </p:pic>
      </p:grpSp>
      <p:grpSp>
        <p:nvGrpSpPr>
          <p:cNvPr id="32" name="그룹 4"/>
          <p:cNvGrpSpPr/>
          <p:nvPr/>
        </p:nvGrpSpPr>
        <p:grpSpPr>
          <a:xfrm>
            <a:off x="179512" y="1293511"/>
            <a:ext cx="1748663" cy="3382086"/>
            <a:chOff x="789428" y="1907822"/>
            <a:chExt cx="2351984" cy="4074180"/>
          </a:xfrm>
        </p:grpSpPr>
        <p:grpSp>
          <p:nvGrpSpPr>
            <p:cNvPr id="33" name="그룹 5"/>
            <p:cNvGrpSpPr/>
            <p:nvPr/>
          </p:nvGrpSpPr>
          <p:grpSpPr>
            <a:xfrm>
              <a:off x="789428" y="1907822"/>
              <a:ext cx="2351984" cy="4074180"/>
              <a:chOff x="755576" y="1762058"/>
              <a:chExt cx="7560840" cy="3438165"/>
            </a:xfrm>
          </p:grpSpPr>
          <p:sp>
            <p:nvSpPr>
              <p:cNvPr id="39" name="모서리가 둥근 직사각형 11"/>
              <p:cNvSpPr/>
              <p:nvPr userDrawn="1"/>
            </p:nvSpPr>
            <p:spPr>
              <a:xfrm>
                <a:off x="755576" y="1815847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  <p:sp>
            <p:nvSpPr>
              <p:cNvPr id="40" name="모서리가 둥근 직사각형 12"/>
              <p:cNvSpPr/>
              <p:nvPr userDrawn="1"/>
            </p:nvSpPr>
            <p:spPr>
              <a:xfrm>
                <a:off x="755576" y="1762058"/>
                <a:ext cx="7560840" cy="3384376"/>
              </a:xfrm>
              <a:prstGeom prst="roundRect">
                <a:avLst>
                  <a:gd name="adj" fmla="val 2681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ko-KR" altLang="en-US" sz="1400"/>
              </a:p>
            </p:txBody>
          </p:sp>
        </p:grpSp>
        <p:sp>
          <p:nvSpPr>
            <p:cNvPr id="34" name="speed"/>
            <p:cNvSpPr txBox="1">
              <a:spLocks noChangeArrowheads="1"/>
            </p:cNvSpPr>
            <p:nvPr/>
          </p:nvSpPr>
          <p:spPr bwMode="auto">
            <a:xfrm>
              <a:off x="935442" y="2875956"/>
              <a:ext cx="2059955" cy="4004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dirty="0"/>
                <a:t>Identificarea nevoii de finanțare</a:t>
              </a:r>
              <a:endParaRPr lang="en-US" altLang="ko-KR" dirty="0"/>
            </a:p>
          </p:txBody>
        </p:sp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1055297" y="3673832"/>
              <a:ext cx="1839459" cy="74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defPPr>
                <a:defRPr lang="ko-KR"/>
              </a:defPPr>
              <a:lvl1pPr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pPr algn="ctr"/>
              <a:r>
                <a:rPr lang="ro-RO" sz="1000" dirty="0">
                  <a:solidFill>
                    <a:schemeClr val="bg1"/>
                  </a:solidFill>
                </a:rPr>
                <a:t>Analiza internă privind  nevoia de finanțare –     Verificarea fezabilității   investiției.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직선 연결선 8"/>
            <p:cNvCxnSpPr/>
            <p:nvPr/>
          </p:nvCxnSpPr>
          <p:spPr>
            <a:xfrm>
              <a:off x="1098147" y="3534377"/>
              <a:ext cx="179342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peed"/>
            <p:cNvSpPr txBox="1">
              <a:spLocks noChangeArrowheads="1"/>
            </p:cNvSpPr>
            <p:nvPr/>
          </p:nvSpPr>
          <p:spPr bwMode="auto">
            <a:xfrm>
              <a:off x="935442" y="2303341"/>
              <a:ext cx="2059955" cy="40042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  <a:sp3d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ro-RO" altLang="ko-KR" sz="2400" dirty="0"/>
                <a:t>Pasul </a:t>
              </a:r>
              <a:r>
                <a:rPr lang="en-US" altLang="ko-KR" sz="2400" dirty="0"/>
                <a:t>1</a:t>
              </a:r>
            </a:p>
          </p:txBody>
        </p:sp>
      </p:grpSp>
      <p:pic>
        <p:nvPicPr>
          <p:cNvPr id="42" name="그림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 r="74568"/>
          <a:stretch/>
        </p:blipFill>
        <p:spPr>
          <a:xfrm>
            <a:off x="513068" y="3477899"/>
            <a:ext cx="1185240" cy="1038067"/>
          </a:xfrm>
          <a:prstGeom prst="rect">
            <a:avLst/>
          </a:prstGeom>
        </p:spPr>
      </p:pic>
      <p:pic>
        <p:nvPicPr>
          <p:cNvPr id="43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1714" b="64237"/>
          <a:stretch/>
        </p:blipFill>
        <p:spPr>
          <a:xfrm rot="16200000">
            <a:off x="4939231" y="3361873"/>
            <a:ext cx="946742" cy="155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1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323528" y="116632"/>
            <a:ext cx="8496944" cy="738664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1 - Identificarea nevoii de finanțare</a:t>
            </a:r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3355214" y="1428911"/>
            <a:ext cx="3432018" cy="1271549"/>
            <a:chOff x="3354282" y="2109906"/>
            <a:chExt cx="5164075" cy="1913270"/>
          </a:xfrm>
          <a:solidFill>
            <a:srgbClr val="48899C"/>
          </a:solidFill>
        </p:grpSpPr>
        <p:sp>
          <p:nvSpPr>
            <p:cNvPr id="6" name="오른쪽 화살표 5"/>
            <p:cNvSpPr/>
            <p:nvPr/>
          </p:nvSpPr>
          <p:spPr>
            <a:xfrm>
              <a:off x="4168408" y="2109906"/>
              <a:ext cx="4349949" cy="792087"/>
            </a:xfrm>
            <a:prstGeom prst="rightArrow">
              <a:avLst>
                <a:gd name="adj1" fmla="val 67482"/>
                <a:gd name="adj2" fmla="val 7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7" name="막힌 원호 6"/>
            <p:cNvSpPr/>
            <p:nvPr/>
          </p:nvSpPr>
          <p:spPr>
            <a:xfrm rot="16200000">
              <a:off x="3354282" y="2238986"/>
              <a:ext cx="1656184" cy="1656184"/>
            </a:xfrm>
            <a:prstGeom prst="blockArc">
              <a:avLst>
                <a:gd name="adj1" fmla="val 10800000"/>
                <a:gd name="adj2" fmla="val 21579406"/>
                <a:gd name="adj3" fmla="val 323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4168351" y="3231088"/>
              <a:ext cx="547665" cy="792088"/>
            </a:xfrm>
            <a:prstGeom prst="rightArrow">
              <a:avLst>
                <a:gd name="adj1" fmla="val 674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903970" y="2170481"/>
            <a:ext cx="2338667" cy="1271420"/>
            <a:chOff x="4179983" y="3225730"/>
            <a:chExt cx="3518935" cy="1913075"/>
          </a:xfrm>
          <a:solidFill>
            <a:srgbClr val="18475C"/>
          </a:solidFill>
        </p:grpSpPr>
        <p:sp>
          <p:nvSpPr>
            <p:cNvPr id="10" name="막힌 원호 9"/>
            <p:cNvSpPr/>
            <p:nvPr/>
          </p:nvSpPr>
          <p:spPr>
            <a:xfrm rot="5400000" flipH="1">
              <a:off x="6042734" y="3353713"/>
              <a:ext cx="1656184" cy="1656184"/>
            </a:xfrm>
            <a:prstGeom prst="blockArc">
              <a:avLst>
                <a:gd name="adj1" fmla="val 10800000"/>
                <a:gd name="adj2" fmla="val 21579406"/>
                <a:gd name="adj3" fmla="val 323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1" name="오른쪽 화살표 10"/>
            <p:cNvSpPr/>
            <p:nvPr/>
          </p:nvSpPr>
          <p:spPr>
            <a:xfrm>
              <a:off x="5210073" y="4346717"/>
              <a:ext cx="1667518" cy="792088"/>
            </a:xfrm>
            <a:prstGeom prst="rightArrow">
              <a:avLst>
                <a:gd name="adj1" fmla="val 674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2" name="오른쪽 화살표 11"/>
            <p:cNvSpPr/>
            <p:nvPr/>
          </p:nvSpPr>
          <p:spPr>
            <a:xfrm flipH="1">
              <a:off x="4179983" y="3225730"/>
              <a:ext cx="2702418" cy="792088"/>
            </a:xfrm>
            <a:prstGeom prst="rightArrow">
              <a:avLst>
                <a:gd name="adj1" fmla="val 67482"/>
                <a:gd name="adj2" fmla="val 7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721046" y="2916741"/>
            <a:ext cx="2337077" cy="1271549"/>
            <a:chOff x="3354282" y="2109906"/>
            <a:chExt cx="3516544" cy="1913270"/>
          </a:xfrm>
          <a:solidFill>
            <a:srgbClr val="58ACB4"/>
          </a:solidFill>
        </p:grpSpPr>
        <p:sp>
          <p:nvSpPr>
            <p:cNvPr id="14" name="오른쪽 화살표 13"/>
            <p:cNvSpPr/>
            <p:nvPr/>
          </p:nvSpPr>
          <p:spPr>
            <a:xfrm>
              <a:off x="4168408" y="2109906"/>
              <a:ext cx="2702418" cy="792088"/>
            </a:xfrm>
            <a:prstGeom prst="rightArrow">
              <a:avLst>
                <a:gd name="adj1" fmla="val 67482"/>
                <a:gd name="adj2" fmla="val 7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5" name="막힌 원호 14"/>
            <p:cNvSpPr/>
            <p:nvPr/>
          </p:nvSpPr>
          <p:spPr>
            <a:xfrm rot="16200000">
              <a:off x="3354282" y="2238986"/>
              <a:ext cx="1656184" cy="1656184"/>
            </a:xfrm>
            <a:prstGeom prst="blockArc">
              <a:avLst>
                <a:gd name="adj1" fmla="val 10800000"/>
                <a:gd name="adj2" fmla="val 21579406"/>
                <a:gd name="adj3" fmla="val 323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6" name="오른쪽 화살표 15"/>
            <p:cNvSpPr/>
            <p:nvPr/>
          </p:nvSpPr>
          <p:spPr>
            <a:xfrm>
              <a:off x="4168351" y="3231088"/>
              <a:ext cx="547665" cy="792088"/>
            </a:xfrm>
            <a:prstGeom prst="rightArrow">
              <a:avLst>
                <a:gd name="adj1" fmla="val 674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0" y="3646620"/>
            <a:ext cx="6242637" cy="1271420"/>
            <a:chOff x="-1694226" y="3225730"/>
            <a:chExt cx="9393144" cy="1913075"/>
          </a:xfrm>
          <a:solidFill>
            <a:schemeClr val="bg1">
              <a:lumMod val="50000"/>
            </a:schemeClr>
          </a:solidFill>
        </p:grpSpPr>
        <p:sp>
          <p:nvSpPr>
            <p:cNvPr id="18" name="막힌 원호 17"/>
            <p:cNvSpPr/>
            <p:nvPr/>
          </p:nvSpPr>
          <p:spPr>
            <a:xfrm rot="5400000" flipH="1">
              <a:off x="6042734" y="3353713"/>
              <a:ext cx="1656184" cy="1656184"/>
            </a:xfrm>
            <a:prstGeom prst="blockArc">
              <a:avLst>
                <a:gd name="adj1" fmla="val 10800000"/>
                <a:gd name="adj2" fmla="val 21579406"/>
                <a:gd name="adj3" fmla="val 323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9" name="오른쪽 화살표 18"/>
            <p:cNvSpPr/>
            <p:nvPr/>
          </p:nvSpPr>
          <p:spPr>
            <a:xfrm>
              <a:off x="-1694226" y="4346717"/>
              <a:ext cx="8571817" cy="792088"/>
            </a:xfrm>
            <a:prstGeom prst="rightArrow">
              <a:avLst>
                <a:gd name="adj1" fmla="val 674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0" name="오른쪽 화살표 19"/>
            <p:cNvSpPr/>
            <p:nvPr/>
          </p:nvSpPr>
          <p:spPr>
            <a:xfrm flipH="1">
              <a:off x="3228157" y="3225730"/>
              <a:ext cx="3654243" cy="792088"/>
            </a:xfrm>
            <a:prstGeom prst="rightArrow">
              <a:avLst>
                <a:gd name="adj1" fmla="val 67482"/>
                <a:gd name="adj2" fmla="val 703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725241" y="3817496"/>
            <a:ext cx="1520892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</a:t>
            </a:r>
            <a:r>
              <a:rPr lang="ro-RO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oarea  nr 1</a:t>
            </a:r>
            <a:endParaRPr 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08728" y="3092763"/>
            <a:ext cx="1520892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</a:t>
            </a:r>
            <a:r>
              <a:rPr lang="ro-RO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oarea  nr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4936341" y="1601647"/>
            <a:ext cx="1520892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algn="r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</a:t>
            </a:r>
            <a:r>
              <a:rPr lang="ro-RO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oare nr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4233387" y="2326379"/>
            <a:ext cx="1520892" cy="184666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None/>
              <a:defRPr lang="en-US" altLang="ko-KR" sz="2000" dirty="0" smtClean="0">
                <a:latin typeface="Microsoft Sans Serif" pitchFamily="34" charset="0"/>
                <a:ea typeface="+mj-ea"/>
                <a:cs typeface="Microsoft Sans Serif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+mn-ea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+mn-ea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+mn-ea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 indent="0" fontAlgn="auto"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</a:t>
            </a:r>
            <a:r>
              <a:rPr lang="ro-RO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oarea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o-RO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nr </a:t>
            </a: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1730527" y="4195917"/>
            <a:ext cx="1012328" cy="765969"/>
            <a:chOff x="3264828" y="2264951"/>
            <a:chExt cx="2196885" cy="1662254"/>
          </a:xfrm>
        </p:grpSpPr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1" t="-596" r="49741" b="71352"/>
            <a:stretch/>
          </p:blipFill>
          <p:spPr>
            <a:xfrm>
              <a:off x="3264828" y="2328463"/>
              <a:ext cx="1590363" cy="1598742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67" t="44223" r="91081" b="42077"/>
            <a:stretch/>
          </p:blipFill>
          <p:spPr>
            <a:xfrm>
              <a:off x="3283587" y="3170267"/>
              <a:ext cx="720552" cy="748938"/>
            </a:xfrm>
            <a:prstGeom prst="rect">
              <a:avLst/>
            </a:prstGeom>
          </p:spPr>
        </p:pic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58" r="24221" b="73853"/>
            <a:stretch/>
          </p:blipFill>
          <p:spPr>
            <a:xfrm rot="13017115">
              <a:off x="3819375" y="2264951"/>
              <a:ext cx="1642338" cy="1329721"/>
            </a:xfrm>
            <a:prstGeom prst="rect">
              <a:avLst/>
            </a:prstGeom>
          </p:spPr>
        </p:pic>
      </p:grpSp>
      <p:grpSp>
        <p:nvGrpSpPr>
          <p:cNvPr id="29" name="그룹 28"/>
          <p:cNvGrpSpPr/>
          <p:nvPr/>
        </p:nvGrpSpPr>
        <p:grpSpPr>
          <a:xfrm>
            <a:off x="5094226" y="3536754"/>
            <a:ext cx="694233" cy="697330"/>
            <a:chOff x="585594" y="2230127"/>
            <a:chExt cx="1720324" cy="1728003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2" r="80315" b="77314"/>
            <a:stretch/>
          </p:blipFill>
          <p:spPr>
            <a:xfrm rot="17732785">
              <a:off x="1043608" y="2695821"/>
              <a:ext cx="1434889" cy="1089730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87" r="87143" b="58813"/>
            <a:stretch/>
          </p:blipFill>
          <p:spPr>
            <a:xfrm rot="15379603">
              <a:off x="491473" y="2830193"/>
              <a:ext cx="937179" cy="748938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1" t="44820" r="47702" b="48422"/>
            <a:stretch/>
          </p:blipFill>
          <p:spPr>
            <a:xfrm rot="19909617">
              <a:off x="692119" y="2230127"/>
              <a:ext cx="740350" cy="369459"/>
            </a:xfrm>
            <a:prstGeom prst="rect">
              <a:avLst/>
            </a:prstGeom>
          </p:spPr>
        </p:pic>
      </p:grpSp>
      <p:grpSp>
        <p:nvGrpSpPr>
          <p:cNvPr id="33" name="그룹 32"/>
          <p:cNvGrpSpPr/>
          <p:nvPr/>
        </p:nvGrpSpPr>
        <p:grpSpPr>
          <a:xfrm>
            <a:off x="4057444" y="1283356"/>
            <a:ext cx="735736" cy="694161"/>
            <a:chOff x="6516216" y="2119379"/>
            <a:chExt cx="1836888" cy="173309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14" t="13552" r="2549" b="54746"/>
            <a:stretch/>
          </p:blipFill>
          <p:spPr>
            <a:xfrm>
              <a:off x="6516216" y="2119379"/>
              <a:ext cx="1613556" cy="1733094"/>
            </a:xfrm>
            <a:prstGeom prst="rect">
              <a:avLst/>
            </a:prstGeom>
          </p:spPr>
        </p:pic>
        <p:pic>
          <p:nvPicPr>
            <p:cNvPr id="35" name="그림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9" t="32745" r="31274" b="53566"/>
            <a:stretch/>
          </p:blipFill>
          <p:spPr>
            <a:xfrm>
              <a:off x="7529556" y="2251138"/>
              <a:ext cx="823548" cy="938758"/>
            </a:xfrm>
            <a:prstGeom prst="rect">
              <a:avLst/>
            </a:prstGeom>
          </p:spPr>
        </p:pic>
      </p:grpSp>
      <p:grpSp>
        <p:nvGrpSpPr>
          <p:cNvPr id="36" name="그룹 35"/>
          <p:cNvGrpSpPr/>
          <p:nvPr/>
        </p:nvGrpSpPr>
        <p:grpSpPr>
          <a:xfrm>
            <a:off x="1519896" y="1623256"/>
            <a:ext cx="1883350" cy="637717"/>
            <a:chOff x="1015478" y="2097358"/>
            <a:chExt cx="2122833" cy="804612"/>
          </a:xfrm>
        </p:grpSpPr>
        <p:grpSp>
          <p:nvGrpSpPr>
            <p:cNvPr id="37" name="그룹 36"/>
            <p:cNvGrpSpPr/>
            <p:nvPr/>
          </p:nvGrpSpPr>
          <p:grpSpPr>
            <a:xfrm>
              <a:off x="1015478" y="2097358"/>
              <a:ext cx="1919201" cy="804612"/>
              <a:chOff x="5940152" y="1634902"/>
              <a:chExt cx="1919201" cy="804612"/>
            </a:xfrm>
          </p:grpSpPr>
          <p:sp>
            <p:nvSpPr>
              <p:cNvPr id="39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2264769"/>
                <a:ext cx="1919201" cy="17474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0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1634902"/>
                <a:ext cx="1918918" cy="74558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Plus Valoare </a:t>
                </a:r>
                <a:r>
                  <a:rPr lang="ro-RO" sz="12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pentru clienți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defRPr/>
                </a:pP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38" name="직선 연결선 37"/>
            <p:cNvCxnSpPr/>
            <p:nvPr/>
          </p:nvCxnSpPr>
          <p:spPr>
            <a:xfrm flipH="1">
              <a:off x="1128889" y="2619797"/>
              <a:ext cx="2009422" cy="0"/>
            </a:xfrm>
            <a:prstGeom prst="line">
              <a:avLst/>
            </a:prstGeom>
            <a:ln>
              <a:solidFill>
                <a:srgbClr val="48899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그룹 40"/>
          <p:cNvGrpSpPr/>
          <p:nvPr/>
        </p:nvGrpSpPr>
        <p:grpSpPr>
          <a:xfrm>
            <a:off x="683568" y="3043591"/>
            <a:ext cx="2085694" cy="738664"/>
            <a:chOff x="1015478" y="2004160"/>
            <a:chExt cx="2090722" cy="931977"/>
          </a:xfrm>
        </p:grpSpPr>
        <p:grpSp>
          <p:nvGrpSpPr>
            <p:cNvPr id="42" name="그룹 41"/>
            <p:cNvGrpSpPr/>
            <p:nvPr/>
          </p:nvGrpSpPr>
          <p:grpSpPr>
            <a:xfrm>
              <a:off x="1015478" y="2004160"/>
              <a:ext cx="1919201" cy="931977"/>
              <a:chOff x="5940152" y="1541704"/>
              <a:chExt cx="1919201" cy="931977"/>
            </a:xfrm>
          </p:grpSpPr>
          <p:sp>
            <p:nvSpPr>
              <p:cNvPr id="44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2264769"/>
                <a:ext cx="1919201" cy="17474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5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1541704"/>
                <a:ext cx="1918918" cy="9319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Plus Valoare din perspectiva eficientizării costurilor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3" name="직선 연결선 42"/>
            <p:cNvCxnSpPr/>
            <p:nvPr/>
          </p:nvCxnSpPr>
          <p:spPr>
            <a:xfrm flipH="1">
              <a:off x="1096778" y="2845683"/>
              <a:ext cx="2009422" cy="0"/>
            </a:xfrm>
            <a:prstGeom prst="line">
              <a:avLst/>
            </a:prstGeom>
            <a:ln>
              <a:solidFill>
                <a:srgbClr val="58ACB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그룹 45"/>
          <p:cNvGrpSpPr/>
          <p:nvPr/>
        </p:nvGrpSpPr>
        <p:grpSpPr>
          <a:xfrm>
            <a:off x="6269982" y="2476682"/>
            <a:ext cx="2015275" cy="526923"/>
            <a:chOff x="7014934" y="4336881"/>
            <a:chExt cx="2542685" cy="664822"/>
          </a:xfrm>
        </p:grpSpPr>
        <p:grpSp>
          <p:nvGrpSpPr>
            <p:cNvPr id="47" name="그룹 46"/>
            <p:cNvGrpSpPr/>
            <p:nvPr/>
          </p:nvGrpSpPr>
          <p:grpSpPr>
            <a:xfrm>
              <a:off x="7160320" y="4336881"/>
              <a:ext cx="2397299" cy="664822"/>
              <a:chOff x="5940152" y="1774692"/>
              <a:chExt cx="2397299" cy="664822"/>
            </a:xfrm>
          </p:grpSpPr>
          <p:sp>
            <p:nvSpPr>
              <p:cNvPr id="49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2264769"/>
                <a:ext cx="2397299" cy="17474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0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1774692"/>
                <a:ext cx="2396946" cy="46598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Plus Valoare pentru angajați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48" name="직선 연결선 47"/>
            <p:cNvCxnSpPr/>
            <p:nvPr/>
          </p:nvCxnSpPr>
          <p:spPr>
            <a:xfrm>
              <a:off x="7014934" y="4802869"/>
              <a:ext cx="2250108" cy="0"/>
            </a:xfrm>
            <a:prstGeom prst="line">
              <a:avLst/>
            </a:prstGeom>
            <a:ln>
              <a:solidFill>
                <a:srgbClr val="18475C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그룹 50"/>
          <p:cNvGrpSpPr/>
          <p:nvPr/>
        </p:nvGrpSpPr>
        <p:grpSpPr>
          <a:xfrm>
            <a:off x="6224574" y="3788506"/>
            <a:ext cx="1941416" cy="637722"/>
            <a:chOff x="6946353" y="4197085"/>
            <a:chExt cx="2133168" cy="804618"/>
          </a:xfrm>
        </p:grpSpPr>
        <p:grpSp>
          <p:nvGrpSpPr>
            <p:cNvPr id="52" name="그룹 51"/>
            <p:cNvGrpSpPr/>
            <p:nvPr/>
          </p:nvGrpSpPr>
          <p:grpSpPr>
            <a:xfrm>
              <a:off x="7160320" y="4197085"/>
              <a:ext cx="1919201" cy="804618"/>
              <a:chOff x="5940152" y="1634896"/>
              <a:chExt cx="1919201" cy="804618"/>
            </a:xfrm>
          </p:grpSpPr>
          <p:sp>
            <p:nvSpPr>
              <p:cNvPr id="54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2264769"/>
                <a:ext cx="1919201" cy="174745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Rectangle 3"/>
              <p:cNvSpPr txBox="1">
                <a:spLocks noChangeArrowheads="1"/>
              </p:cNvSpPr>
              <p:nvPr/>
            </p:nvSpPr>
            <p:spPr bwMode="auto">
              <a:xfrm>
                <a:off x="5940152" y="1634896"/>
                <a:ext cx="1918918" cy="745582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Plus Valoare pentru produsele companiei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fontAlgn="auto">
                  <a:spcAft>
                    <a:spcPts val="0"/>
                  </a:spcAft>
                  <a:defRPr/>
                </a:pP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53" name="직선 연결선 52"/>
            <p:cNvCxnSpPr/>
            <p:nvPr/>
          </p:nvCxnSpPr>
          <p:spPr>
            <a:xfrm>
              <a:off x="6946353" y="4719531"/>
              <a:ext cx="200942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그림 5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62" r="74568"/>
          <a:stretch/>
        </p:blipFill>
        <p:spPr>
          <a:xfrm>
            <a:off x="6788254" y="1247576"/>
            <a:ext cx="955645" cy="9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496944" cy="1144929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2 – Verificarea eligibilității ideii de proiect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r="9239" b="28443"/>
          <a:stretch/>
        </p:blipFill>
        <p:spPr>
          <a:xfrm>
            <a:off x="422638" y="1141568"/>
            <a:ext cx="8338480" cy="400193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89351" y="2708136"/>
            <a:ext cx="555755" cy="2900472"/>
            <a:chOff x="527615" y="3566775"/>
            <a:chExt cx="741635" cy="387057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7" r="95203" b="-1"/>
            <a:stretch/>
          </p:blipFill>
          <p:spPr>
            <a:xfrm rot="21120966">
              <a:off x="527615" y="3566775"/>
              <a:ext cx="288757" cy="369235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28986" r="88174" b="1361"/>
            <a:stretch/>
          </p:blipFill>
          <p:spPr>
            <a:xfrm rot="204249">
              <a:off x="873545" y="4293096"/>
              <a:ext cx="395705" cy="3144252"/>
            </a:xfrm>
            <a:prstGeom prst="rect">
              <a:avLst/>
            </a:prstGeom>
          </p:spPr>
        </p:pic>
      </p:grp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785184" y="1455345"/>
            <a:ext cx="3210751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ro-RO" altLang="ko-KR" sz="1200" dirty="0"/>
              <a:t>Verificarea eligibilității solicitantului</a:t>
            </a:r>
            <a:endParaRPr lang="en-US" altLang="ko-KR" sz="1200" dirty="0"/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921041" y="1706328"/>
            <a:ext cx="2963950" cy="307776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28600" lvl="0" indent="-228600">
              <a:buAutoNum type="arabicPeriod"/>
            </a:pPr>
            <a:r>
              <a:rPr lang="ro-RO" b="1" dirty="0">
                <a:ea typeface="Tahoma" pitchFamily="34" charset="0"/>
              </a:rPr>
              <a:t>Solicitantul </a:t>
            </a:r>
            <a:r>
              <a:rPr lang="ro-RO" dirty="0">
                <a:ea typeface="Tahoma" pitchFamily="34" charset="0"/>
              </a:rPr>
              <a:t>se încadrează în categoria </a:t>
            </a:r>
            <a:r>
              <a:rPr lang="ro-RO" b="1" dirty="0">
                <a:ea typeface="Tahoma" pitchFamily="34" charset="0"/>
              </a:rPr>
              <a:t>micro   întreprinderilor</a:t>
            </a:r>
            <a:r>
              <a:rPr lang="ro-RO" dirty="0">
                <a:ea typeface="Tahoma" pitchFamily="34" charset="0"/>
              </a:rPr>
              <a:t> </a:t>
            </a:r>
            <a:r>
              <a:rPr lang="ro-RO" b="1" dirty="0">
                <a:ea typeface="Tahoma" pitchFamily="34" charset="0"/>
              </a:rPr>
              <a:t>(maxim 9 angajați/ 2 mil      Euro Cifră de Afaceri)</a:t>
            </a:r>
          </a:p>
          <a:p>
            <a:pPr marL="228600" lvl="0" indent="-228600">
              <a:buAutoNum type="arabicPeriod"/>
            </a:pPr>
            <a:r>
              <a:rPr lang="ro-RO" b="1" dirty="0">
                <a:ea typeface="Tahoma" pitchFamily="34" charset="0"/>
              </a:rPr>
              <a:t>Solicitantul </a:t>
            </a:r>
            <a:r>
              <a:rPr lang="ro-RO" dirty="0">
                <a:ea typeface="Tahoma" pitchFamily="34" charset="0"/>
              </a:rPr>
              <a:t>are obligația ca până la momentul efectuării primei plăți să aibă înregistrat </a:t>
            </a:r>
            <a:r>
              <a:rPr lang="ro-RO" b="1" dirty="0">
                <a:ea typeface="Tahoma" pitchFamily="34" charset="0"/>
              </a:rPr>
              <a:t>sediul social/secundar </a:t>
            </a:r>
            <a:r>
              <a:rPr lang="ro-RO" dirty="0">
                <a:ea typeface="Tahoma" pitchFamily="34" charset="0"/>
              </a:rPr>
              <a:t>în</a:t>
            </a:r>
            <a:r>
              <a:rPr lang="ro-RO" b="1" dirty="0">
                <a:ea typeface="Tahoma" pitchFamily="34" charset="0"/>
              </a:rPr>
              <a:t> Regiunea București-      Ilfov</a:t>
            </a:r>
            <a:endParaRPr lang="ro-RO" dirty="0">
              <a:ea typeface="Tahoma" pitchFamily="34" charset="0"/>
            </a:endParaRPr>
          </a:p>
          <a:p>
            <a:pPr marL="228600" lvl="0" indent="-228600">
              <a:buAutoNum type="arabicPeriod"/>
            </a:pPr>
            <a:r>
              <a:rPr lang="ro-RO" b="1" dirty="0">
                <a:ea typeface="Tahoma" pitchFamily="34" charset="0"/>
              </a:rPr>
              <a:t>Solicitantul a desfășurat </a:t>
            </a:r>
            <a:r>
              <a:rPr lang="ro-RO" dirty="0">
                <a:ea typeface="Tahoma" pitchFamily="34" charset="0"/>
              </a:rPr>
              <a:t>activitate pe o        perioadă corespunzătoare cel puțin unui an       fiscal integral, nu a avut activitatea suspendată  temporar oricând în anul curent depunerii cererii de finanțare și în anul fiscal anterior.</a:t>
            </a:r>
          </a:p>
          <a:p>
            <a:pPr marL="228600" lvl="0" indent="-228600">
              <a:buAutoNum type="arabicPeriod"/>
            </a:pPr>
            <a:r>
              <a:rPr lang="vi-VN" b="1" dirty="0">
                <a:ea typeface="Tahoma" pitchFamily="34" charset="0"/>
              </a:rPr>
              <a:t>Solicitantul are capacitatea financiară de a asigura</a:t>
            </a:r>
            <a:r>
              <a:rPr lang="ro-RO" b="1" dirty="0">
                <a:ea typeface="Tahoma" pitchFamily="34" charset="0"/>
              </a:rPr>
              <a:t>:</a:t>
            </a:r>
            <a:endParaRPr lang="vi-VN" dirty="0">
              <a:ea typeface="Tahoma" pitchFamily="34" charset="0"/>
            </a:endParaRPr>
          </a:p>
          <a:p>
            <a:pPr marL="228600" indent="-228600">
              <a:buAutoNum type="alphaLcPeriod"/>
            </a:pPr>
            <a:r>
              <a:rPr lang="vi-VN" dirty="0">
                <a:ea typeface="Tahoma" pitchFamily="34" charset="0"/>
              </a:rPr>
              <a:t>contribuţia proprie de minimum</a:t>
            </a:r>
            <a:r>
              <a:rPr lang="ro-RO" dirty="0">
                <a:ea typeface="Tahoma" pitchFamily="34" charset="0"/>
              </a:rPr>
              <a:t> 10</a:t>
            </a:r>
            <a:r>
              <a:rPr lang="vi-VN" dirty="0">
                <a:ea typeface="Tahoma" pitchFamily="34" charset="0"/>
              </a:rPr>
              <a:t>% din</a:t>
            </a:r>
            <a:endParaRPr lang="ro-RO" dirty="0">
              <a:ea typeface="Tahoma" pitchFamily="34" charset="0"/>
            </a:endParaRPr>
          </a:p>
          <a:p>
            <a:r>
              <a:rPr lang="vi-VN" dirty="0">
                <a:ea typeface="Tahoma" pitchFamily="34" charset="0"/>
              </a:rPr>
              <a:t> valoarea eligibilă a proiectului, </a:t>
            </a:r>
          </a:p>
          <a:p>
            <a:r>
              <a:rPr lang="ro-RO" dirty="0">
                <a:ea typeface="Tahoma" pitchFamily="34" charset="0"/>
              </a:rPr>
              <a:t>b. finanţarea cheltuielilor neeligibile ale proiectului, </a:t>
            </a:r>
          </a:p>
          <a:p>
            <a:r>
              <a:rPr lang="ro-RO" dirty="0">
                <a:ea typeface="Tahoma" pitchFamily="34" charset="0"/>
              </a:rPr>
              <a:t>unde este cazul.</a:t>
            </a:r>
          </a:p>
          <a:p>
            <a:pPr lvl="0"/>
            <a:endParaRPr lang="ro-RO" b="1" dirty="0"/>
          </a:p>
          <a:p>
            <a:pPr marL="228600" lvl="0" indent="-228600">
              <a:buAutoNum type="arabicPeriod"/>
            </a:pPr>
            <a:endParaRPr lang="ro-RO" b="1" dirty="0"/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>
            <a:off x="5292080" y="1538446"/>
            <a:ext cx="3024336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ro-RO" altLang="ko-KR" sz="1200" dirty="0"/>
              <a:t>Verificarea eligibilității proiectului</a:t>
            </a:r>
            <a:endParaRPr lang="en-US" altLang="ko-KR" sz="1200" dirty="0"/>
          </a:p>
        </p:txBody>
      </p:sp>
      <p:cxnSp>
        <p:nvCxnSpPr>
          <p:cNvPr id="66" name="직선 연결선 65"/>
          <p:cNvCxnSpPr/>
          <p:nvPr/>
        </p:nvCxnSpPr>
        <p:spPr>
          <a:xfrm>
            <a:off x="785185" y="1621544"/>
            <a:ext cx="2879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5508104" y="1732097"/>
            <a:ext cx="27363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311288" y="1839818"/>
            <a:ext cx="28803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buAutoNum type="arabicPeriod"/>
            </a:pP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Domeniul de activitate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în care se 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realizează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investiţia 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este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eligibil </a:t>
            </a:r>
          </a:p>
          <a:p>
            <a:pPr marL="228600" lvl="0" indent="-228600" algn="just">
              <a:buAutoNum type="arabicPeriod"/>
            </a:pP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Codul CAEN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aferent este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autorizat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locul  de implementare</a:t>
            </a:r>
          </a:p>
          <a:p>
            <a:pPr marL="228600" indent="-228600" algn="just">
              <a:buFontTx/>
              <a:buAutoNum type="arabicPeriod"/>
            </a:pP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Locul de implementare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a proiectului este     situat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în mediul urban</a:t>
            </a:r>
          </a:p>
          <a:p>
            <a:pPr marL="228600" indent="-228600" algn="just">
              <a:buFontTx/>
              <a:buAutoNum type="arabicPeriod"/>
            </a:pPr>
            <a:r>
              <a:rPr lang="pt-B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Perioada de implementare </a:t>
            </a:r>
            <a:r>
              <a:rPr lang="pt-B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 activităților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pt-B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proiectului nu depășește data de              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pt-B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1.12.202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</a:p>
          <a:p>
            <a:pPr marL="228600" indent="-228600" algn="just">
              <a:buFontTx/>
              <a:buAutoNum type="arabicPeriod"/>
            </a:pP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Programul finanţează doar anumite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tipuri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 investiţii,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care conduc la</a:t>
            </a:r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dezvoltarea microîntreprinderii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28600" indent="-228600" algn="just">
              <a:buFontTx/>
              <a:buAutoNum type="arabicPeriod"/>
            </a:pP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Regula </a:t>
            </a:r>
            <a:r>
              <a:rPr lang="vi-VN" sz="1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de minimis 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este respectată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ajutoare cu o valoare de până la </a:t>
            </a:r>
            <a:r>
              <a:rPr lang="ro-RO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vi-VN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00.000 euro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acordate unei întreprinderi pe o 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vi-VN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perioadă de trei ani fiscali consecutivi</a:t>
            </a:r>
            <a:r>
              <a:rPr lang="ro-RO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28600" indent="-228600" algn="just">
              <a:buFontTx/>
              <a:buAutoNum type="arabicPeriod"/>
            </a:pPr>
            <a:endParaRPr lang="pt-BR" sz="1000" dirty="0"/>
          </a:p>
          <a:p>
            <a:pPr marL="228600" indent="-228600">
              <a:buFontTx/>
              <a:buAutoNum type="arabicPeriod"/>
            </a:pPr>
            <a:endParaRPr lang="ro-RO" sz="1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28600" lvl="0" indent="-228600">
              <a:buAutoNum type="arabicPeriod"/>
            </a:pPr>
            <a:endParaRPr lang="vi-VN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3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323528" y="116632"/>
            <a:ext cx="8496944" cy="1144929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2 – Verificarea eligibilității ideii de proiect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8" r="9239" b="28443"/>
          <a:stretch/>
        </p:blipFill>
        <p:spPr>
          <a:xfrm>
            <a:off x="402760" y="1136508"/>
            <a:ext cx="8338480" cy="400193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44760" y="2704006"/>
            <a:ext cx="555755" cy="2900472"/>
            <a:chOff x="527615" y="3566775"/>
            <a:chExt cx="741635" cy="387057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07" r="95203" b="-1"/>
            <a:stretch/>
          </p:blipFill>
          <p:spPr>
            <a:xfrm rot="21120966">
              <a:off x="527615" y="3566775"/>
              <a:ext cx="288757" cy="3692357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3" t="28986" r="88174" b="1361"/>
            <a:stretch/>
          </p:blipFill>
          <p:spPr>
            <a:xfrm rot="204249">
              <a:off x="873545" y="4293096"/>
              <a:ext cx="395705" cy="3144252"/>
            </a:xfrm>
            <a:prstGeom prst="rect">
              <a:avLst/>
            </a:prstGeom>
          </p:spPr>
        </p:pic>
      </p:grpSp>
      <p:sp>
        <p:nvSpPr>
          <p:cNvPr id="10" name="speed"/>
          <p:cNvSpPr txBox="1">
            <a:spLocks noChangeArrowheads="1"/>
          </p:cNvSpPr>
          <p:nvPr/>
        </p:nvSpPr>
        <p:spPr bwMode="auto">
          <a:xfrm>
            <a:off x="803223" y="1431470"/>
            <a:ext cx="3210751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ro-RO" sz="1200" dirty="0"/>
              <a:t>T</a:t>
            </a:r>
            <a:r>
              <a:rPr lang="vi-VN" sz="1200" dirty="0"/>
              <a:t>ipuri de </a:t>
            </a:r>
            <a:r>
              <a:rPr lang="ro-RO" sz="1200" dirty="0"/>
              <a:t>cheltuieli</a:t>
            </a:r>
            <a:r>
              <a:rPr lang="vi-VN" sz="1200" dirty="0"/>
              <a:t> </a:t>
            </a:r>
            <a:r>
              <a:rPr lang="ro-RO" altLang="ko-KR" sz="1200" dirty="0"/>
              <a:t>eligibile</a:t>
            </a:r>
            <a:endParaRPr lang="en-US" altLang="ko-KR" sz="1200" dirty="0"/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816841" y="1757958"/>
            <a:ext cx="3107087" cy="32316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ko-KR"/>
            </a:defPPr>
            <a:lvl1pPr indent="0">
              <a:spcBef>
                <a:spcPts val="0"/>
              </a:spcBef>
              <a:buFont typeface="Arial" pitchFamily="34" charset="0"/>
              <a:buNone/>
              <a:defRPr sz="1000" b="0" i="0" baseline="0"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pentru amenajarea terenului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amenajări pentru protecția      mediului și aducerea la starea inițială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pentru asigurarea utilităților          necesare obiectivului de investiții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pentru proiectare și asistență          tehnică – </a:t>
            </a:r>
            <a:r>
              <a:rPr lang="ro-RO" dirty="0">
                <a:ea typeface="Tahoma" panose="020B0604030504040204" pitchFamily="34" charset="0"/>
              </a:rPr>
              <a:t>în limita a 7% din valoarea costurilor directe eligibile a proiectului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studii </a:t>
            </a:r>
            <a:r>
              <a:rPr lang="ro-RO" dirty="0">
                <a:ea typeface="Tahoma" panose="020B0604030504040204" pitchFamily="34" charset="0"/>
              </a:rPr>
              <a:t>(studii de teren, raport privind impactul asupra mediului, alte studii specifice)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documentații suport și cheltuieli pentru obținere de avize, acorduri,                 autorizații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expertiza tehnică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pentru certificarea performanței energetice și a auditului energetic al clădirilor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proiectare </a:t>
            </a:r>
            <a:r>
              <a:rPr lang="ro-RO" dirty="0">
                <a:ea typeface="Tahoma" panose="020B0604030504040204" pitchFamily="34" charset="0"/>
              </a:rPr>
              <a:t>(studiu de fezabilitate, documentație de avizare a lucrărilor de intervenții și deviz general, etc.) </a:t>
            </a:r>
          </a:p>
          <a:p>
            <a:pPr marL="228600" indent="-228600">
              <a:buAutoNum type="arabicPeriod"/>
            </a:pPr>
            <a:r>
              <a:rPr lang="ro-RO" b="1" dirty="0">
                <a:ea typeface="Tahoma" panose="020B0604030504040204" pitchFamily="34" charset="0"/>
              </a:rPr>
              <a:t>Cheltuieli cu organizarea procedurilor de      achiziție </a:t>
            </a: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>
            <a:off x="5014007" y="1420561"/>
            <a:ext cx="3326770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  <a:sp3d/>
          </a:bodyPr>
          <a:lstStyle>
            <a:defPPr>
              <a:defRPr lang="ko-KR"/>
            </a:defPPr>
            <a:lvl1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prstClr val="white"/>
              </a:buClr>
              <a:defRPr kumimoji="1" sz="1400" b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굴림" pitchFamily="50" charset="-127"/>
                <a:ea typeface="굴림" pitchFamily="50" charset="-127"/>
              </a:defRPr>
            </a:lvl5pPr>
            <a:lvl6pPr>
              <a:defRPr kumimoji="1">
                <a:latin typeface="굴림" pitchFamily="50" charset="-127"/>
                <a:ea typeface="굴림" pitchFamily="50" charset="-127"/>
              </a:defRPr>
            </a:lvl6pPr>
            <a:lvl7pPr>
              <a:defRPr kumimoji="1">
                <a:latin typeface="굴림" pitchFamily="50" charset="-127"/>
                <a:ea typeface="굴림" pitchFamily="50" charset="-127"/>
              </a:defRPr>
            </a:lvl7pPr>
            <a:lvl8pPr>
              <a:defRPr kumimoji="1">
                <a:latin typeface="굴림" pitchFamily="50" charset="-127"/>
                <a:ea typeface="굴림" pitchFamily="50" charset="-127"/>
              </a:defRPr>
            </a:lvl8pPr>
            <a:lvl9pPr>
              <a:defRPr kumimoji="1">
                <a:latin typeface="굴림" pitchFamily="50" charset="-127"/>
                <a:ea typeface="굴림" pitchFamily="50" charset="-127"/>
              </a:defRPr>
            </a:lvl9pPr>
          </a:lstStyle>
          <a:p>
            <a:pPr algn="ctr"/>
            <a:r>
              <a:rPr lang="ro-RO" sz="1200" dirty="0"/>
              <a:t>T</a:t>
            </a:r>
            <a:r>
              <a:rPr lang="vi-VN" sz="1200" dirty="0"/>
              <a:t>ipuri</a:t>
            </a:r>
            <a:r>
              <a:rPr lang="ro-RO" sz="1200" dirty="0"/>
              <a:t> </a:t>
            </a:r>
            <a:r>
              <a:rPr lang="vi-VN" sz="1200" dirty="0"/>
              <a:t> de </a:t>
            </a:r>
            <a:r>
              <a:rPr lang="ro-RO" sz="1200" dirty="0"/>
              <a:t>cheltuieli </a:t>
            </a:r>
            <a:r>
              <a:rPr lang="ro-RO" altLang="ko-KR" sz="1200" dirty="0"/>
              <a:t>eligibile</a:t>
            </a:r>
            <a:endParaRPr lang="en-US" altLang="ko-KR" sz="1200" dirty="0"/>
          </a:p>
        </p:txBody>
      </p:sp>
      <p:cxnSp>
        <p:nvCxnSpPr>
          <p:cNvPr id="66" name="직선 연결선 65"/>
          <p:cNvCxnSpPr/>
          <p:nvPr/>
        </p:nvCxnSpPr>
        <p:spPr>
          <a:xfrm>
            <a:off x="785185" y="1621544"/>
            <a:ext cx="287918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5364088" y="1651841"/>
            <a:ext cx="27363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43615" y="1665625"/>
            <a:ext cx="31387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ro-RO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Cheltuieli cu consultanța </a:t>
            </a:r>
            <a:r>
              <a:rPr lang="ro-RO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(managementul de proiect)</a:t>
            </a:r>
            <a:endParaRPr lang="ro-RO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</a:t>
            </a:r>
            <a:r>
              <a:rPr lang="ro-RO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Cheltuieli cu asistența tehnică </a:t>
            </a:r>
            <a:r>
              <a:rPr lang="ro-RO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(asistență     tehnică din partea proiectantului, dirigenție de        șantier)</a:t>
            </a:r>
            <a:endParaRPr lang="ro-RO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Cheltuieli cu construcții și instalații</a:t>
            </a: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Cheltuieli cu montaj utilaje, echipamente  tehnologice și funcționale </a:t>
            </a: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Cheltuieli cu utilaje, echipamente               tehnologice care necesită montaj </a:t>
            </a: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 Cheltuieli cu utilaje, echipamente tehnologice și funcționale care nu necesită montaj și echipamente de transport </a:t>
            </a: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 Cheltuieli cu dotări </a:t>
            </a:r>
            <a:r>
              <a:rPr lang="ro-RO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(echipamente tehnologice, utilaje, instalații de lucru, mobilier, echipamente     informatice, birotică)</a:t>
            </a:r>
          </a:p>
          <a:p>
            <a:pPr algn="just"/>
            <a:r>
              <a:rPr lang="ro-RO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Active </a:t>
            </a:r>
            <a:r>
              <a:rPr lang="ro-RO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necorporale (brevete, licențe, mărci      comerciale, programe informatice, alte drepturi și    active similare, inclusiv elemente care conduc la     digitalizarea microîntreprinderii, alte drepturi și active similare </a:t>
            </a:r>
            <a:endParaRPr lang="ro-RO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o-RO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vi-VN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 flipH="1">
            <a:off x="323528" y="116632"/>
            <a:ext cx="8496944" cy="738664"/>
          </a:xfrm>
        </p:spPr>
        <p:txBody>
          <a:bodyPr/>
          <a:lstStyle/>
          <a:p>
            <a:r>
              <a:rPr lang="ro-RO" altLang="ko-KR" dirty="0"/>
              <a:t>Cum se poate ajunge de la idee la proiect?</a:t>
            </a:r>
          </a:p>
          <a:p>
            <a:r>
              <a:rPr lang="ro-RO" altLang="ko-KR" dirty="0"/>
              <a:t>Pasul 3 – Elaborarea documentației de finanțare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0" t="51501" r="58826" b="28517"/>
          <a:stretch/>
        </p:blipFill>
        <p:spPr>
          <a:xfrm rot="16200000">
            <a:off x="7329402" y="1238472"/>
            <a:ext cx="1924224" cy="1704975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1637798" y="1219200"/>
            <a:ext cx="5849356" cy="3712130"/>
            <a:chOff x="1015038" y="1285874"/>
            <a:chExt cx="7091898" cy="4500674"/>
          </a:xfrm>
        </p:grpSpPr>
        <p:grpSp>
          <p:nvGrpSpPr>
            <p:cNvPr id="6" name="그룹 5"/>
            <p:cNvGrpSpPr/>
            <p:nvPr/>
          </p:nvGrpSpPr>
          <p:grpSpPr>
            <a:xfrm>
              <a:off x="4183572" y="1285874"/>
              <a:ext cx="1007998" cy="1239545"/>
              <a:chOff x="4183571" y="1714500"/>
              <a:chExt cx="1007999" cy="1239545"/>
            </a:xfrm>
          </p:grpSpPr>
          <p:sp>
            <p:nvSpPr>
              <p:cNvPr id="7" name="Freeform 8"/>
              <p:cNvSpPr>
                <a:spLocks/>
              </p:cNvSpPr>
              <p:nvPr/>
            </p:nvSpPr>
            <p:spPr bwMode="auto">
              <a:xfrm rot="5400000">
                <a:off x="4262012" y="2024488"/>
                <a:ext cx="1239545" cy="619570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solidFill>
                <a:srgbClr val="18475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8" name="타원 7"/>
              <p:cNvSpPr/>
              <p:nvPr/>
            </p:nvSpPr>
            <p:spPr>
              <a:xfrm>
                <a:off x="4183571" y="1945844"/>
                <a:ext cx="776858" cy="776858"/>
              </a:xfrm>
              <a:prstGeom prst="ellipse">
                <a:avLst/>
              </a:prstGeom>
              <a:solidFill>
                <a:srgbClr val="18475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o-RO" altLang="ko-KR" sz="1600" dirty="0">
                    <a:solidFill>
                      <a:schemeClr val="tx1"/>
                    </a:solidFill>
                  </a:rPr>
                  <a:t>1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auto">
              <a:xfrm>
                <a:off x="4249010" y="2222325"/>
                <a:ext cx="645977" cy="22389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3952431" y="2373151"/>
              <a:ext cx="1007998" cy="1239140"/>
              <a:chOff x="3952430" y="2801778"/>
              <a:chExt cx="1007999" cy="1239141"/>
            </a:xfrm>
          </p:grpSpPr>
          <p:sp>
            <p:nvSpPr>
              <p:cNvPr id="11" name="Freeform 7"/>
              <p:cNvSpPr>
                <a:spLocks/>
              </p:cNvSpPr>
              <p:nvPr/>
            </p:nvSpPr>
            <p:spPr bwMode="auto">
              <a:xfrm rot="5400000">
                <a:off x="3642644" y="3111564"/>
                <a:ext cx="1239141" cy="619570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solidFill>
                <a:srgbClr val="58ACB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2" name="타원 11"/>
              <p:cNvSpPr/>
              <p:nvPr/>
            </p:nvSpPr>
            <p:spPr>
              <a:xfrm>
                <a:off x="4183571" y="3032920"/>
                <a:ext cx="776858" cy="776858"/>
              </a:xfrm>
              <a:prstGeom prst="ellipse">
                <a:avLst/>
              </a:prstGeom>
              <a:solidFill>
                <a:srgbClr val="58ACB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o-RO" altLang="ko-KR" sz="1600" dirty="0"/>
                  <a:t>2</a:t>
                </a:r>
                <a:endParaRPr lang="ko-KR" altLang="en-US" sz="1600" dirty="0"/>
              </a:p>
            </p:txBody>
          </p:sp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auto">
              <a:xfrm>
                <a:off x="4249011" y="3335032"/>
                <a:ext cx="645977" cy="15112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4183572" y="3460129"/>
              <a:ext cx="1007999" cy="1239545"/>
              <a:chOff x="4183571" y="3888756"/>
              <a:chExt cx="1008000" cy="1239545"/>
            </a:xfrm>
          </p:grpSpPr>
          <p:sp>
            <p:nvSpPr>
              <p:cNvPr id="15" name="Freeform 8"/>
              <p:cNvSpPr>
                <a:spLocks/>
              </p:cNvSpPr>
              <p:nvPr/>
            </p:nvSpPr>
            <p:spPr bwMode="auto">
              <a:xfrm rot="5400000">
                <a:off x="4262013" y="4198744"/>
                <a:ext cx="1239545" cy="619570"/>
              </a:xfrm>
              <a:custGeom>
                <a:avLst/>
                <a:gdLst>
                  <a:gd name="T0" fmla="*/ 1624 w 3069"/>
                  <a:gd name="T1" fmla="*/ 381 h 1534"/>
                  <a:gd name="T2" fmla="*/ 1768 w 3069"/>
                  <a:gd name="T3" fmla="*/ 400 h 1534"/>
                  <a:gd name="T4" fmla="*/ 1906 w 3069"/>
                  <a:gd name="T5" fmla="*/ 437 h 1534"/>
                  <a:gd name="T6" fmla="*/ 2036 w 3069"/>
                  <a:gd name="T7" fmla="*/ 490 h 1534"/>
                  <a:gd name="T8" fmla="*/ 2159 w 3069"/>
                  <a:gd name="T9" fmla="*/ 559 h 1534"/>
                  <a:gd name="T10" fmla="*/ 2271 w 3069"/>
                  <a:gd name="T11" fmla="*/ 641 h 1534"/>
                  <a:gd name="T12" fmla="*/ 2372 w 3069"/>
                  <a:gd name="T13" fmla="*/ 736 h 1534"/>
                  <a:gd name="T14" fmla="*/ 2462 w 3069"/>
                  <a:gd name="T15" fmla="*/ 841 h 1534"/>
                  <a:gd name="T16" fmla="*/ 2538 w 3069"/>
                  <a:gd name="T17" fmla="*/ 958 h 1534"/>
                  <a:gd name="T18" fmla="*/ 2601 w 3069"/>
                  <a:gd name="T19" fmla="*/ 1083 h 1534"/>
                  <a:gd name="T20" fmla="*/ 2648 w 3069"/>
                  <a:gd name="T21" fmla="*/ 1217 h 1534"/>
                  <a:gd name="T22" fmla="*/ 2679 w 3069"/>
                  <a:gd name="T23" fmla="*/ 1358 h 1534"/>
                  <a:gd name="T24" fmla="*/ 2692 w 3069"/>
                  <a:gd name="T25" fmla="*/ 1504 h 1534"/>
                  <a:gd name="T26" fmla="*/ 3067 w 3069"/>
                  <a:gd name="T27" fmla="*/ 1455 h 1534"/>
                  <a:gd name="T28" fmla="*/ 3045 w 3069"/>
                  <a:gd name="T29" fmla="*/ 1262 h 1534"/>
                  <a:gd name="T30" fmla="*/ 3000 w 3069"/>
                  <a:gd name="T31" fmla="*/ 1078 h 1534"/>
                  <a:gd name="T32" fmla="*/ 2933 w 3069"/>
                  <a:gd name="T33" fmla="*/ 903 h 1534"/>
                  <a:gd name="T34" fmla="*/ 2846 w 3069"/>
                  <a:gd name="T35" fmla="*/ 739 h 1534"/>
                  <a:gd name="T36" fmla="*/ 2742 w 3069"/>
                  <a:gd name="T37" fmla="*/ 587 h 1534"/>
                  <a:gd name="T38" fmla="*/ 2619 w 3069"/>
                  <a:gd name="T39" fmla="*/ 449 h 1534"/>
                  <a:gd name="T40" fmla="*/ 2482 w 3069"/>
                  <a:gd name="T41" fmla="*/ 327 h 1534"/>
                  <a:gd name="T42" fmla="*/ 2330 w 3069"/>
                  <a:gd name="T43" fmla="*/ 222 h 1534"/>
                  <a:gd name="T44" fmla="*/ 2166 w 3069"/>
                  <a:gd name="T45" fmla="*/ 135 h 1534"/>
                  <a:gd name="T46" fmla="*/ 1990 w 3069"/>
                  <a:gd name="T47" fmla="*/ 69 h 1534"/>
                  <a:gd name="T48" fmla="*/ 1806 w 3069"/>
                  <a:gd name="T49" fmla="*/ 23 h 1534"/>
                  <a:gd name="T50" fmla="*/ 1614 w 3069"/>
                  <a:gd name="T51" fmla="*/ 2 h 1534"/>
                  <a:gd name="T52" fmla="*/ 1455 w 3069"/>
                  <a:gd name="T53" fmla="*/ 2 h 1534"/>
                  <a:gd name="T54" fmla="*/ 1263 w 3069"/>
                  <a:gd name="T55" fmla="*/ 23 h 1534"/>
                  <a:gd name="T56" fmla="*/ 1079 w 3069"/>
                  <a:gd name="T57" fmla="*/ 69 h 1534"/>
                  <a:gd name="T58" fmla="*/ 903 w 3069"/>
                  <a:gd name="T59" fmla="*/ 135 h 1534"/>
                  <a:gd name="T60" fmla="*/ 739 w 3069"/>
                  <a:gd name="T61" fmla="*/ 222 h 1534"/>
                  <a:gd name="T62" fmla="*/ 587 w 3069"/>
                  <a:gd name="T63" fmla="*/ 327 h 1534"/>
                  <a:gd name="T64" fmla="*/ 450 w 3069"/>
                  <a:gd name="T65" fmla="*/ 449 h 1534"/>
                  <a:gd name="T66" fmla="*/ 327 w 3069"/>
                  <a:gd name="T67" fmla="*/ 587 h 1534"/>
                  <a:gd name="T68" fmla="*/ 223 w 3069"/>
                  <a:gd name="T69" fmla="*/ 739 h 1534"/>
                  <a:gd name="T70" fmla="*/ 135 w 3069"/>
                  <a:gd name="T71" fmla="*/ 903 h 1534"/>
                  <a:gd name="T72" fmla="*/ 69 w 3069"/>
                  <a:gd name="T73" fmla="*/ 1078 h 1534"/>
                  <a:gd name="T74" fmla="*/ 25 w 3069"/>
                  <a:gd name="T75" fmla="*/ 1262 h 1534"/>
                  <a:gd name="T76" fmla="*/ 2 w 3069"/>
                  <a:gd name="T77" fmla="*/ 1455 h 1534"/>
                  <a:gd name="T78" fmla="*/ 377 w 3069"/>
                  <a:gd name="T79" fmla="*/ 1504 h 1534"/>
                  <a:gd name="T80" fmla="*/ 390 w 3069"/>
                  <a:gd name="T81" fmla="*/ 1358 h 1534"/>
                  <a:gd name="T82" fmla="*/ 421 w 3069"/>
                  <a:gd name="T83" fmla="*/ 1217 h 1534"/>
                  <a:gd name="T84" fmla="*/ 468 w 3069"/>
                  <a:gd name="T85" fmla="*/ 1083 h 1534"/>
                  <a:gd name="T86" fmla="*/ 531 w 3069"/>
                  <a:gd name="T87" fmla="*/ 958 h 1534"/>
                  <a:gd name="T88" fmla="*/ 608 w 3069"/>
                  <a:gd name="T89" fmla="*/ 841 h 1534"/>
                  <a:gd name="T90" fmla="*/ 697 w 3069"/>
                  <a:gd name="T91" fmla="*/ 736 h 1534"/>
                  <a:gd name="T92" fmla="*/ 798 w 3069"/>
                  <a:gd name="T93" fmla="*/ 641 h 1534"/>
                  <a:gd name="T94" fmla="*/ 910 w 3069"/>
                  <a:gd name="T95" fmla="*/ 559 h 1534"/>
                  <a:gd name="T96" fmla="*/ 1033 w 3069"/>
                  <a:gd name="T97" fmla="*/ 490 h 1534"/>
                  <a:gd name="T98" fmla="*/ 1163 w 3069"/>
                  <a:gd name="T99" fmla="*/ 437 h 1534"/>
                  <a:gd name="T100" fmla="*/ 1302 w 3069"/>
                  <a:gd name="T101" fmla="*/ 400 h 1534"/>
                  <a:gd name="T102" fmla="*/ 1446 w 3069"/>
                  <a:gd name="T103" fmla="*/ 381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9" h="1534">
                    <a:moveTo>
                      <a:pt x="1534" y="376"/>
                    </a:moveTo>
                    <a:lnTo>
                      <a:pt x="1534" y="376"/>
                    </a:lnTo>
                    <a:lnTo>
                      <a:pt x="1564" y="377"/>
                    </a:lnTo>
                    <a:lnTo>
                      <a:pt x="1594" y="378"/>
                    </a:lnTo>
                    <a:lnTo>
                      <a:pt x="1624" y="381"/>
                    </a:lnTo>
                    <a:lnTo>
                      <a:pt x="1652" y="383"/>
                    </a:lnTo>
                    <a:lnTo>
                      <a:pt x="1682" y="386"/>
                    </a:lnTo>
                    <a:lnTo>
                      <a:pt x="1711" y="390"/>
                    </a:lnTo>
                    <a:lnTo>
                      <a:pt x="1740" y="394"/>
                    </a:lnTo>
                    <a:lnTo>
                      <a:pt x="1768" y="400"/>
                    </a:lnTo>
                    <a:lnTo>
                      <a:pt x="1796" y="406"/>
                    </a:lnTo>
                    <a:lnTo>
                      <a:pt x="1824" y="414"/>
                    </a:lnTo>
                    <a:lnTo>
                      <a:pt x="1852" y="421"/>
                    </a:lnTo>
                    <a:lnTo>
                      <a:pt x="1878" y="429"/>
                    </a:lnTo>
                    <a:lnTo>
                      <a:pt x="1906" y="437"/>
                    </a:lnTo>
                    <a:lnTo>
                      <a:pt x="1933" y="447"/>
                    </a:lnTo>
                    <a:lnTo>
                      <a:pt x="1958" y="457"/>
                    </a:lnTo>
                    <a:lnTo>
                      <a:pt x="1985" y="468"/>
                    </a:lnTo>
                    <a:lnTo>
                      <a:pt x="2011" y="479"/>
                    </a:lnTo>
                    <a:lnTo>
                      <a:pt x="2036" y="490"/>
                    </a:lnTo>
                    <a:lnTo>
                      <a:pt x="2062" y="503"/>
                    </a:lnTo>
                    <a:lnTo>
                      <a:pt x="2086" y="516"/>
                    </a:lnTo>
                    <a:lnTo>
                      <a:pt x="2111" y="530"/>
                    </a:lnTo>
                    <a:lnTo>
                      <a:pt x="2134" y="545"/>
                    </a:lnTo>
                    <a:lnTo>
                      <a:pt x="2159" y="559"/>
                    </a:lnTo>
                    <a:lnTo>
                      <a:pt x="2181" y="575"/>
                    </a:lnTo>
                    <a:lnTo>
                      <a:pt x="2205" y="591"/>
                    </a:lnTo>
                    <a:lnTo>
                      <a:pt x="2227" y="607"/>
                    </a:lnTo>
                    <a:lnTo>
                      <a:pt x="2249" y="624"/>
                    </a:lnTo>
                    <a:lnTo>
                      <a:pt x="2271" y="641"/>
                    </a:lnTo>
                    <a:lnTo>
                      <a:pt x="2292" y="659"/>
                    </a:lnTo>
                    <a:lnTo>
                      <a:pt x="2312" y="677"/>
                    </a:lnTo>
                    <a:lnTo>
                      <a:pt x="2333" y="696"/>
                    </a:lnTo>
                    <a:lnTo>
                      <a:pt x="2353" y="715"/>
                    </a:lnTo>
                    <a:lnTo>
                      <a:pt x="2372" y="736"/>
                    </a:lnTo>
                    <a:lnTo>
                      <a:pt x="2391" y="756"/>
                    </a:lnTo>
                    <a:lnTo>
                      <a:pt x="2409" y="777"/>
                    </a:lnTo>
                    <a:lnTo>
                      <a:pt x="2427" y="797"/>
                    </a:lnTo>
                    <a:lnTo>
                      <a:pt x="2445" y="820"/>
                    </a:lnTo>
                    <a:lnTo>
                      <a:pt x="2462" y="841"/>
                    </a:lnTo>
                    <a:lnTo>
                      <a:pt x="2479" y="865"/>
                    </a:lnTo>
                    <a:lnTo>
                      <a:pt x="2495" y="887"/>
                    </a:lnTo>
                    <a:lnTo>
                      <a:pt x="2510" y="910"/>
                    </a:lnTo>
                    <a:lnTo>
                      <a:pt x="2524" y="934"/>
                    </a:lnTo>
                    <a:lnTo>
                      <a:pt x="2538" y="958"/>
                    </a:lnTo>
                    <a:lnTo>
                      <a:pt x="2552" y="983"/>
                    </a:lnTo>
                    <a:lnTo>
                      <a:pt x="2565" y="1007"/>
                    </a:lnTo>
                    <a:lnTo>
                      <a:pt x="2578" y="1032"/>
                    </a:lnTo>
                    <a:lnTo>
                      <a:pt x="2589" y="1057"/>
                    </a:lnTo>
                    <a:lnTo>
                      <a:pt x="2601" y="1083"/>
                    </a:lnTo>
                    <a:lnTo>
                      <a:pt x="2612" y="1110"/>
                    </a:lnTo>
                    <a:lnTo>
                      <a:pt x="2621" y="1136"/>
                    </a:lnTo>
                    <a:lnTo>
                      <a:pt x="2631" y="1163"/>
                    </a:lnTo>
                    <a:lnTo>
                      <a:pt x="2640" y="1190"/>
                    </a:lnTo>
                    <a:lnTo>
                      <a:pt x="2648" y="1217"/>
                    </a:lnTo>
                    <a:lnTo>
                      <a:pt x="2656" y="1245"/>
                    </a:lnTo>
                    <a:lnTo>
                      <a:pt x="2662" y="1273"/>
                    </a:lnTo>
                    <a:lnTo>
                      <a:pt x="2668" y="1301"/>
                    </a:lnTo>
                    <a:lnTo>
                      <a:pt x="2674" y="1329"/>
                    </a:lnTo>
                    <a:lnTo>
                      <a:pt x="2679" y="1358"/>
                    </a:lnTo>
                    <a:lnTo>
                      <a:pt x="2682" y="1387"/>
                    </a:lnTo>
                    <a:lnTo>
                      <a:pt x="2685" y="1416"/>
                    </a:lnTo>
                    <a:lnTo>
                      <a:pt x="2689" y="1444"/>
                    </a:lnTo>
                    <a:lnTo>
                      <a:pt x="2691" y="1474"/>
                    </a:lnTo>
                    <a:lnTo>
                      <a:pt x="2692" y="1504"/>
                    </a:lnTo>
                    <a:lnTo>
                      <a:pt x="2692" y="1534"/>
                    </a:lnTo>
                    <a:lnTo>
                      <a:pt x="3069" y="1534"/>
                    </a:lnTo>
                    <a:lnTo>
                      <a:pt x="3069" y="1534"/>
                    </a:lnTo>
                    <a:lnTo>
                      <a:pt x="3068" y="1495"/>
                    </a:lnTo>
                    <a:lnTo>
                      <a:pt x="3067" y="1455"/>
                    </a:lnTo>
                    <a:lnTo>
                      <a:pt x="3064" y="1416"/>
                    </a:lnTo>
                    <a:lnTo>
                      <a:pt x="3061" y="1377"/>
                    </a:lnTo>
                    <a:lnTo>
                      <a:pt x="3056" y="1339"/>
                    </a:lnTo>
                    <a:lnTo>
                      <a:pt x="3051" y="1301"/>
                    </a:lnTo>
                    <a:lnTo>
                      <a:pt x="3045" y="1262"/>
                    </a:lnTo>
                    <a:lnTo>
                      <a:pt x="3037" y="1225"/>
                    </a:lnTo>
                    <a:lnTo>
                      <a:pt x="3030" y="1188"/>
                    </a:lnTo>
                    <a:lnTo>
                      <a:pt x="3020" y="1150"/>
                    </a:lnTo>
                    <a:lnTo>
                      <a:pt x="3011" y="1114"/>
                    </a:lnTo>
                    <a:lnTo>
                      <a:pt x="3000" y="1078"/>
                    </a:lnTo>
                    <a:lnTo>
                      <a:pt x="2988" y="1041"/>
                    </a:lnTo>
                    <a:lnTo>
                      <a:pt x="2975" y="1006"/>
                    </a:lnTo>
                    <a:lnTo>
                      <a:pt x="2963" y="971"/>
                    </a:lnTo>
                    <a:lnTo>
                      <a:pt x="2948" y="937"/>
                    </a:lnTo>
                    <a:lnTo>
                      <a:pt x="2933" y="903"/>
                    </a:lnTo>
                    <a:lnTo>
                      <a:pt x="2918" y="869"/>
                    </a:lnTo>
                    <a:lnTo>
                      <a:pt x="2901" y="836"/>
                    </a:lnTo>
                    <a:lnTo>
                      <a:pt x="2884" y="803"/>
                    </a:lnTo>
                    <a:lnTo>
                      <a:pt x="2866" y="771"/>
                    </a:lnTo>
                    <a:lnTo>
                      <a:pt x="2846" y="739"/>
                    </a:lnTo>
                    <a:lnTo>
                      <a:pt x="2827" y="707"/>
                    </a:lnTo>
                    <a:lnTo>
                      <a:pt x="2807" y="676"/>
                    </a:lnTo>
                    <a:lnTo>
                      <a:pt x="2786" y="646"/>
                    </a:lnTo>
                    <a:lnTo>
                      <a:pt x="2764" y="616"/>
                    </a:lnTo>
                    <a:lnTo>
                      <a:pt x="2742" y="587"/>
                    </a:lnTo>
                    <a:lnTo>
                      <a:pt x="2718" y="559"/>
                    </a:lnTo>
                    <a:lnTo>
                      <a:pt x="2695" y="530"/>
                    </a:lnTo>
                    <a:lnTo>
                      <a:pt x="2671" y="502"/>
                    </a:lnTo>
                    <a:lnTo>
                      <a:pt x="2645" y="475"/>
                    </a:lnTo>
                    <a:lnTo>
                      <a:pt x="2619" y="449"/>
                    </a:lnTo>
                    <a:lnTo>
                      <a:pt x="2593" y="423"/>
                    </a:lnTo>
                    <a:lnTo>
                      <a:pt x="2566" y="399"/>
                    </a:lnTo>
                    <a:lnTo>
                      <a:pt x="2538" y="374"/>
                    </a:lnTo>
                    <a:lnTo>
                      <a:pt x="2511" y="351"/>
                    </a:lnTo>
                    <a:lnTo>
                      <a:pt x="2482" y="327"/>
                    </a:lnTo>
                    <a:lnTo>
                      <a:pt x="2452" y="305"/>
                    </a:lnTo>
                    <a:lnTo>
                      <a:pt x="2423" y="282"/>
                    </a:lnTo>
                    <a:lnTo>
                      <a:pt x="2392" y="262"/>
                    </a:lnTo>
                    <a:lnTo>
                      <a:pt x="2361" y="242"/>
                    </a:lnTo>
                    <a:lnTo>
                      <a:pt x="2330" y="222"/>
                    </a:lnTo>
                    <a:lnTo>
                      <a:pt x="2298" y="204"/>
                    </a:lnTo>
                    <a:lnTo>
                      <a:pt x="2265" y="185"/>
                    </a:lnTo>
                    <a:lnTo>
                      <a:pt x="2233" y="167"/>
                    </a:lnTo>
                    <a:lnTo>
                      <a:pt x="2199" y="151"/>
                    </a:lnTo>
                    <a:lnTo>
                      <a:pt x="2166" y="135"/>
                    </a:lnTo>
                    <a:lnTo>
                      <a:pt x="2132" y="120"/>
                    </a:lnTo>
                    <a:lnTo>
                      <a:pt x="2097" y="107"/>
                    </a:lnTo>
                    <a:lnTo>
                      <a:pt x="2062" y="93"/>
                    </a:lnTo>
                    <a:lnTo>
                      <a:pt x="2027" y="81"/>
                    </a:lnTo>
                    <a:lnTo>
                      <a:pt x="1990" y="69"/>
                    </a:lnTo>
                    <a:lnTo>
                      <a:pt x="1954" y="59"/>
                    </a:lnTo>
                    <a:lnTo>
                      <a:pt x="1918" y="48"/>
                    </a:lnTo>
                    <a:lnTo>
                      <a:pt x="1881" y="39"/>
                    </a:lnTo>
                    <a:lnTo>
                      <a:pt x="1843" y="31"/>
                    </a:lnTo>
                    <a:lnTo>
                      <a:pt x="1806" y="23"/>
                    </a:lnTo>
                    <a:lnTo>
                      <a:pt x="1769" y="18"/>
                    </a:lnTo>
                    <a:lnTo>
                      <a:pt x="1730" y="12"/>
                    </a:lnTo>
                    <a:lnTo>
                      <a:pt x="1692" y="7"/>
                    </a:lnTo>
                    <a:lnTo>
                      <a:pt x="1652" y="4"/>
                    </a:lnTo>
                    <a:lnTo>
                      <a:pt x="1614" y="2"/>
                    </a:lnTo>
                    <a:lnTo>
                      <a:pt x="1575" y="0"/>
                    </a:lnTo>
                    <a:lnTo>
                      <a:pt x="1534" y="0"/>
                    </a:lnTo>
                    <a:lnTo>
                      <a:pt x="1534" y="0"/>
                    </a:lnTo>
                    <a:lnTo>
                      <a:pt x="1495" y="0"/>
                    </a:lnTo>
                    <a:lnTo>
                      <a:pt x="1455" y="2"/>
                    </a:lnTo>
                    <a:lnTo>
                      <a:pt x="1417" y="4"/>
                    </a:lnTo>
                    <a:lnTo>
                      <a:pt x="1377" y="7"/>
                    </a:lnTo>
                    <a:lnTo>
                      <a:pt x="1339" y="12"/>
                    </a:lnTo>
                    <a:lnTo>
                      <a:pt x="1301" y="18"/>
                    </a:lnTo>
                    <a:lnTo>
                      <a:pt x="1263" y="23"/>
                    </a:lnTo>
                    <a:lnTo>
                      <a:pt x="1225" y="31"/>
                    </a:lnTo>
                    <a:lnTo>
                      <a:pt x="1188" y="39"/>
                    </a:lnTo>
                    <a:lnTo>
                      <a:pt x="1151" y="48"/>
                    </a:lnTo>
                    <a:lnTo>
                      <a:pt x="1114" y="59"/>
                    </a:lnTo>
                    <a:lnTo>
                      <a:pt x="1079" y="69"/>
                    </a:lnTo>
                    <a:lnTo>
                      <a:pt x="1043" y="81"/>
                    </a:lnTo>
                    <a:lnTo>
                      <a:pt x="1007" y="93"/>
                    </a:lnTo>
                    <a:lnTo>
                      <a:pt x="972" y="107"/>
                    </a:lnTo>
                    <a:lnTo>
                      <a:pt x="937" y="120"/>
                    </a:lnTo>
                    <a:lnTo>
                      <a:pt x="903" y="135"/>
                    </a:lnTo>
                    <a:lnTo>
                      <a:pt x="870" y="151"/>
                    </a:lnTo>
                    <a:lnTo>
                      <a:pt x="836" y="167"/>
                    </a:lnTo>
                    <a:lnTo>
                      <a:pt x="803" y="185"/>
                    </a:lnTo>
                    <a:lnTo>
                      <a:pt x="771" y="204"/>
                    </a:lnTo>
                    <a:lnTo>
                      <a:pt x="739" y="222"/>
                    </a:lnTo>
                    <a:lnTo>
                      <a:pt x="708" y="242"/>
                    </a:lnTo>
                    <a:lnTo>
                      <a:pt x="677" y="262"/>
                    </a:lnTo>
                    <a:lnTo>
                      <a:pt x="646" y="282"/>
                    </a:lnTo>
                    <a:lnTo>
                      <a:pt x="616" y="305"/>
                    </a:lnTo>
                    <a:lnTo>
                      <a:pt x="587" y="327"/>
                    </a:lnTo>
                    <a:lnTo>
                      <a:pt x="559" y="351"/>
                    </a:lnTo>
                    <a:lnTo>
                      <a:pt x="531" y="374"/>
                    </a:lnTo>
                    <a:lnTo>
                      <a:pt x="503" y="399"/>
                    </a:lnTo>
                    <a:lnTo>
                      <a:pt x="477" y="423"/>
                    </a:lnTo>
                    <a:lnTo>
                      <a:pt x="450" y="449"/>
                    </a:lnTo>
                    <a:lnTo>
                      <a:pt x="424" y="475"/>
                    </a:lnTo>
                    <a:lnTo>
                      <a:pt x="399" y="502"/>
                    </a:lnTo>
                    <a:lnTo>
                      <a:pt x="374" y="530"/>
                    </a:lnTo>
                    <a:lnTo>
                      <a:pt x="351" y="559"/>
                    </a:lnTo>
                    <a:lnTo>
                      <a:pt x="327" y="587"/>
                    </a:lnTo>
                    <a:lnTo>
                      <a:pt x="305" y="616"/>
                    </a:lnTo>
                    <a:lnTo>
                      <a:pt x="284" y="646"/>
                    </a:lnTo>
                    <a:lnTo>
                      <a:pt x="262" y="676"/>
                    </a:lnTo>
                    <a:lnTo>
                      <a:pt x="242" y="707"/>
                    </a:lnTo>
                    <a:lnTo>
                      <a:pt x="223" y="739"/>
                    </a:lnTo>
                    <a:lnTo>
                      <a:pt x="204" y="771"/>
                    </a:lnTo>
                    <a:lnTo>
                      <a:pt x="185" y="803"/>
                    </a:lnTo>
                    <a:lnTo>
                      <a:pt x="168" y="836"/>
                    </a:lnTo>
                    <a:lnTo>
                      <a:pt x="151" y="869"/>
                    </a:lnTo>
                    <a:lnTo>
                      <a:pt x="135" y="903"/>
                    </a:lnTo>
                    <a:lnTo>
                      <a:pt x="120" y="937"/>
                    </a:lnTo>
                    <a:lnTo>
                      <a:pt x="107" y="971"/>
                    </a:lnTo>
                    <a:lnTo>
                      <a:pt x="94" y="1006"/>
                    </a:lnTo>
                    <a:lnTo>
                      <a:pt x="81" y="1041"/>
                    </a:lnTo>
                    <a:lnTo>
                      <a:pt x="69" y="1078"/>
                    </a:lnTo>
                    <a:lnTo>
                      <a:pt x="59" y="1114"/>
                    </a:lnTo>
                    <a:lnTo>
                      <a:pt x="49" y="1150"/>
                    </a:lnTo>
                    <a:lnTo>
                      <a:pt x="39" y="1188"/>
                    </a:lnTo>
                    <a:lnTo>
                      <a:pt x="32" y="1225"/>
                    </a:lnTo>
                    <a:lnTo>
                      <a:pt x="25" y="1262"/>
                    </a:lnTo>
                    <a:lnTo>
                      <a:pt x="18" y="1301"/>
                    </a:lnTo>
                    <a:lnTo>
                      <a:pt x="13" y="1339"/>
                    </a:lnTo>
                    <a:lnTo>
                      <a:pt x="9" y="1377"/>
                    </a:lnTo>
                    <a:lnTo>
                      <a:pt x="5" y="1416"/>
                    </a:lnTo>
                    <a:lnTo>
                      <a:pt x="2" y="1455"/>
                    </a:lnTo>
                    <a:lnTo>
                      <a:pt x="1" y="1495"/>
                    </a:lnTo>
                    <a:lnTo>
                      <a:pt x="0" y="1534"/>
                    </a:lnTo>
                    <a:lnTo>
                      <a:pt x="377" y="1534"/>
                    </a:lnTo>
                    <a:lnTo>
                      <a:pt x="377" y="1534"/>
                    </a:lnTo>
                    <a:lnTo>
                      <a:pt x="377" y="1504"/>
                    </a:lnTo>
                    <a:lnTo>
                      <a:pt x="378" y="1474"/>
                    </a:lnTo>
                    <a:lnTo>
                      <a:pt x="381" y="1444"/>
                    </a:lnTo>
                    <a:lnTo>
                      <a:pt x="383" y="1416"/>
                    </a:lnTo>
                    <a:lnTo>
                      <a:pt x="387" y="1387"/>
                    </a:lnTo>
                    <a:lnTo>
                      <a:pt x="390" y="1358"/>
                    </a:lnTo>
                    <a:lnTo>
                      <a:pt x="396" y="1329"/>
                    </a:lnTo>
                    <a:lnTo>
                      <a:pt x="401" y="1301"/>
                    </a:lnTo>
                    <a:lnTo>
                      <a:pt x="407" y="1273"/>
                    </a:lnTo>
                    <a:lnTo>
                      <a:pt x="414" y="1245"/>
                    </a:lnTo>
                    <a:lnTo>
                      <a:pt x="421" y="1217"/>
                    </a:lnTo>
                    <a:lnTo>
                      <a:pt x="430" y="1190"/>
                    </a:lnTo>
                    <a:lnTo>
                      <a:pt x="438" y="1163"/>
                    </a:lnTo>
                    <a:lnTo>
                      <a:pt x="448" y="1136"/>
                    </a:lnTo>
                    <a:lnTo>
                      <a:pt x="457" y="1110"/>
                    </a:lnTo>
                    <a:lnTo>
                      <a:pt x="468" y="1083"/>
                    </a:lnTo>
                    <a:lnTo>
                      <a:pt x="480" y="1057"/>
                    </a:lnTo>
                    <a:lnTo>
                      <a:pt x="491" y="1032"/>
                    </a:lnTo>
                    <a:lnTo>
                      <a:pt x="504" y="1007"/>
                    </a:lnTo>
                    <a:lnTo>
                      <a:pt x="517" y="983"/>
                    </a:lnTo>
                    <a:lnTo>
                      <a:pt x="531" y="958"/>
                    </a:lnTo>
                    <a:lnTo>
                      <a:pt x="545" y="934"/>
                    </a:lnTo>
                    <a:lnTo>
                      <a:pt x="560" y="910"/>
                    </a:lnTo>
                    <a:lnTo>
                      <a:pt x="575" y="887"/>
                    </a:lnTo>
                    <a:lnTo>
                      <a:pt x="591" y="865"/>
                    </a:lnTo>
                    <a:lnTo>
                      <a:pt x="608" y="841"/>
                    </a:lnTo>
                    <a:lnTo>
                      <a:pt x="624" y="820"/>
                    </a:lnTo>
                    <a:lnTo>
                      <a:pt x="642" y="797"/>
                    </a:lnTo>
                    <a:lnTo>
                      <a:pt x="660" y="777"/>
                    </a:lnTo>
                    <a:lnTo>
                      <a:pt x="678" y="756"/>
                    </a:lnTo>
                    <a:lnTo>
                      <a:pt x="697" y="736"/>
                    </a:lnTo>
                    <a:lnTo>
                      <a:pt x="716" y="715"/>
                    </a:lnTo>
                    <a:lnTo>
                      <a:pt x="736" y="696"/>
                    </a:lnTo>
                    <a:lnTo>
                      <a:pt x="757" y="677"/>
                    </a:lnTo>
                    <a:lnTo>
                      <a:pt x="777" y="659"/>
                    </a:lnTo>
                    <a:lnTo>
                      <a:pt x="798" y="641"/>
                    </a:lnTo>
                    <a:lnTo>
                      <a:pt x="820" y="624"/>
                    </a:lnTo>
                    <a:lnTo>
                      <a:pt x="842" y="607"/>
                    </a:lnTo>
                    <a:lnTo>
                      <a:pt x="865" y="591"/>
                    </a:lnTo>
                    <a:lnTo>
                      <a:pt x="887" y="575"/>
                    </a:lnTo>
                    <a:lnTo>
                      <a:pt x="910" y="559"/>
                    </a:lnTo>
                    <a:lnTo>
                      <a:pt x="935" y="545"/>
                    </a:lnTo>
                    <a:lnTo>
                      <a:pt x="958" y="530"/>
                    </a:lnTo>
                    <a:lnTo>
                      <a:pt x="983" y="516"/>
                    </a:lnTo>
                    <a:lnTo>
                      <a:pt x="1007" y="503"/>
                    </a:lnTo>
                    <a:lnTo>
                      <a:pt x="1033" y="490"/>
                    </a:lnTo>
                    <a:lnTo>
                      <a:pt x="1059" y="479"/>
                    </a:lnTo>
                    <a:lnTo>
                      <a:pt x="1084" y="468"/>
                    </a:lnTo>
                    <a:lnTo>
                      <a:pt x="1110" y="457"/>
                    </a:lnTo>
                    <a:lnTo>
                      <a:pt x="1136" y="447"/>
                    </a:lnTo>
                    <a:lnTo>
                      <a:pt x="1163" y="437"/>
                    </a:lnTo>
                    <a:lnTo>
                      <a:pt x="1191" y="429"/>
                    </a:lnTo>
                    <a:lnTo>
                      <a:pt x="1217" y="421"/>
                    </a:lnTo>
                    <a:lnTo>
                      <a:pt x="1245" y="414"/>
                    </a:lnTo>
                    <a:lnTo>
                      <a:pt x="1273" y="406"/>
                    </a:lnTo>
                    <a:lnTo>
                      <a:pt x="1302" y="400"/>
                    </a:lnTo>
                    <a:lnTo>
                      <a:pt x="1329" y="394"/>
                    </a:lnTo>
                    <a:lnTo>
                      <a:pt x="1358" y="390"/>
                    </a:lnTo>
                    <a:lnTo>
                      <a:pt x="1387" y="386"/>
                    </a:lnTo>
                    <a:lnTo>
                      <a:pt x="1416" y="383"/>
                    </a:lnTo>
                    <a:lnTo>
                      <a:pt x="1446" y="381"/>
                    </a:lnTo>
                    <a:lnTo>
                      <a:pt x="1475" y="378"/>
                    </a:lnTo>
                    <a:lnTo>
                      <a:pt x="1504" y="377"/>
                    </a:lnTo>
                    <a:lnTo>
                      <a:pt x="1534" y="376"/>
                    </a:lnTo>
                    <a:lnTo>
                      <a:pt x="1534" y="37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4183571" y="4120100"/>
                <a:ext cx="776858" cy="776858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o-RO" altLang="ko-KR" sz="1600" dirty="0"/>
                  <a:t>3</a:t>
                </a:r>
                <a:endParaRPr lang="ko-KR" altLang="en-US" sz="1600" dirty="0"/>
              </a:p>
            </p:txBody>
          </p:sp>
          <p:sp>
            <p:nvSpPr>
              <p:cNvPr id="17" name="Rectangle 3"/>
              <p:cNvSpPr txBox="1">
                <a:spLocks noChangeArrowheads="1"/>
              </p:cNvSpPr>
              <p:nvPr/>
            </p:nvSpPr>
            <p:spPr bwMode="auto">
              <a:xfrm>
                <a:off x="4249010" y="4394025"/>
                <a:ext cx="645979" cy="223893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3952431" y="4547407"/>
              <a:ext cx="1007998" cy="1239141"/>
              <a:chOff x="3952430" y="4976034"/>
              <a:chExt cx="1007999" cy="1239142"/>
            </a:xfrm>
          </p:grpSpPr>
          <p:sp>
            <p:nvSpPr>
              <p:cNvPr id="19" name="Freeform 7"/>
              <p:cNvSpPr>
                <a:spLocks/>
              </p:cNvSpPr>
              <p:nvPr/>
            </p:nvSpPr>
            <p:spPr bwMode="auto">
              <a:xfrm rot="5400000">
                <a:off x="3642644" y="5285820"/>
                <a:ext cx="1239142" cy="619570"/>
              </a:xfrm>
              <a:custGeom>
                <a:avLst/>
                <a:gdLst>
                  <a:gd name="T0" fmla="*/ 1444 w 3068"/>
                  <a:gd name="T1" fmla="*/ 1153 h 1534"/>
                  <a:gd name="T2" fmla="*/ 1300 w 3068"/>
                  <a:gd name="T3" fmla="*/ 1134 h 1534"/>
                  <a:gd name="T4" fmla="*/ 1163 w 3068"/>
                  <a:gd name="T5" fmla="*/ 1097 h 1534"/>
                  <a:gd name="T6" fmla="*/ 1032 w 3068"/>
                  <a:gd name="T7" fmla="*/ 1044 h 1534"/>
                  <a:gd name="T8" fmla="*/ 910 w 3068"/>
                  <a:gd name="T9" fmla="*/ 975 h 1534"/>
                  <a:gd name="T10" fmla="*/ 797 w 3068"/>
                  <a:gd name="T11" fmla="*/ 893 h 1534"/>
                  <a:gd name="T12" fmla="*/ 696 w 3068"/>
                  <a:gd name="T13" fmla="*/ 798 h 1534"/>
                  <a:gd name="T14" fmla="*/ 606 w 3068"/>
                  <a:gd name="T15" fmla="*/ 693 h 1534"/>
                  <a:gd name="T16" fmla="*/ 530 w 3068"/>
                  <a:gd name="T17" fmla="*/ 576 h 1534"/>
                  <a:gd name="T18" fmla="*/ 467 w 3068"/>
                  <a:gd name="T19" fmla="*/ 451 h 1534"/>
                  <a:gd name="T20" fmla="*/ 420 w 3068"/>
                  <a:gd name="T21" fmla="*/ 317 h 1534"/>
                  <a:gd name="T22" fmla="*/ 390 w 3068"/>
                  <a:gd name="T23" fmla="*/ 176 h 1534"/>
                  <a:gd name="T24" fmla="*/ 376 w 3068"/>
                  <a:gd name="T25" fmla="*/ 30 h 1534"/>
                  <a:gd name="T26" fmla="*/ 1 w 3068"/>
                  <a:gd name="T27" fmla="*/ 79 h 1534"/>
                  <a:gd name="T28" fmla="*/ 23 w 3068"/>
                  <a:gd name="T29" fmla="*/ 272 h 1534"/>
                  <a:gd name="T30" fmla="*/ 68 w 3068"/>
                  <a:gd name="T31" fmla="*/ 456 h 1534"/>
                  <a:gd name="T32" fmla="*/ 135 w 3068"/>
                  <a:gd name="T33" fmla="*/ 631 h 1534"/>
                  <a:gd name="T34" fmla="*/ 222 w 3068"/>
                  <a:gd name="T35" fmla="*/ 795 h 1534"/>
                  <a:gd name="T36" fmla="*/ 327 w 3068"/>
                  <a:gd name="T37" fmla="*/ 947 h 1534"/>
                  <a:gd name="T38" fmla="*/ 449 w 3068"/>
                  <a:gd name="T39" fmla="*/ 1085 h 1534"/>
                  <a:gd name="T40" fmla="*/ 586 w 3068"/>
                  <a:gd name="T41" fmla="*/ 1207 h 1534"/>
                  <a:gd name="T42" fmla="*/ 738 w 3068"/>
                  <a:gd name="T43" fmla="*/ 1312 h 1534"/>
                  <a:gd name="T44" fmla="*/ 902 w 3068"/>
                  <a:gd name="T45" fmla="*/ 1399 h 1534"/>
                  <a:gd name="T46" fmla="*/ 1078 w 3068"/>
                  <a:gd name="T47" fmla="*/ 1465 h 1534"/>
                  <a:gd name="T48" fmla="*/ 1262 w 3068"/>
                  <a:gd name="T49" fmla="*/ 1511 h 1534"/>
                  <a:gd name="T50" fmla="*/ 1455 w 3068"/>
                  <a:gd name="T51" fmla="*/ 1532 h 1534"/>
                  <a:gd name="T52" fmla="*/ 1613 w 3068"/>
                  <a:gd name="T53" fmla="*/ 1532 h 1534"/>
                  <a:gd name="T54" fmla="*/ 1805 w 3068"/>
                  <a:gd name="T55" fmla="*/ 1511 h 1534"/>
                  <a:gd name="T56" fmla="*/ 1990 w 3068"/>
                  <a:gd name="T57" fmla="*/ 1465 h 1534"/>
                  <a:gd name="T58" fmla="*/ 2165 w 3068"/>
                  <a:gd name="T59" fmla="*/ 1399 h 1534"/>
                  <a:gd name="T60" fmla="*/ 2329 w 3068"/>
                  <a:gd name="T61" fmla="*/ 1312 h 1534"/>
                  <a:gd name="T62" fmla="*/ 2481 w 3068"/>
                  <a:gd name="T63" fmla="*/ 1207 h 1534"/>
                  <a:gd name="T64" fmla="*/ 2618 w 3068"/>
                  <a:gd name="T65" fmla="*/ 1085 h 1534"/>
                  <a:gd name="T66" fmla="*/ 2741 w 3068"/>
                  <a:gd name="T67" fmla="*/ 947 h 1534"/>
                  <a:gd name="T68" fmla="*/ 2845 w 3068"/>
                  <a:gd name="T69" fmla="*/ 795 h 1534"/>
                  <a:gd name="T70" fmla="*/ 2933 w 3068"/>
                  <a:gd name="T71" fmla="*/ 631 h 1534"/>
                  <a:gd name="T72" fmla="*/ 2999 w 3068"/>
                  <a:gd name="T73" fmla="*/ 456 h 1534"/>
                  <a:gd name="T74" fmla="*/ 3043 w 3068"/>
                  <a:gd name="T75" fmla="*/ 272 h 1534"/>
                  <a:gd name="T76" fmla="*/ 3066 w 3068"/>
                  <a:gd name="T77" fmla="*/ 79 h 1534"/>
                  <a:gd name="T78" fmla="*/ 2691 w 3068"/>
                  <a:gd name="T79" fmla="*/ 30 h 1534"/>
                  <a:gd name="T80" fmla="*/ 2678 w 3068"/>
                  <a:gd name="T81" fmla="*/ 176 h 1534"/>
                  <a:gd name="T82" fmla="*/ 2647 w 3068"/>
                  <a:gd name="T83" fmla="*/ 317 h 1534"/>
                  <a:gd name="T84" fmla="*/ 2600 w 3068"/>
                  <a:gd name="T85" fmla="*/ 451 h 1534"/>
                  <a:gd name="T86" fmla="*/ 2537 w 3068"/>
                  <a:gd name="T87" fmla="*/ 576 h 1534"/>
                  <a:gd name="T88" fmla="*/ 2461 w 3068"/>
                  <a:gd name="T89" fmla="*/ 693 h 1534"/>
                  <a:gd name="T90" fmla="*/ 2372 w 3068"/>
                  <a:gd name="T91" fmla="*/ 798 h 1534"/>
                  <a:gd name="T92" fmla="*/ 2270 w 3068"/>
                  <a:gd name="T93" fmla="*/ 893 h 1534"/>
                  <a:gd name="T94" fmla="*/ 2158 w 3068"/>
                  <a:gd name="T95" fmla="*/ 975 h 1534"/>
                  <a:gd name="T96" fmla="*/ 2035 w 3068"/>
                  <a:gd name="T97" fmla="*/ 1044 h 1534"/>
                  <a:gd name="T98" fmla="*/ 1905 w 3068"/>
                  <a:gd name="T99" fmla="*/ 1097 h 1534"/>
                  <a:gd name="T100" fmla="*/ 1766 w 3068"/>
                  <a:gd name="T101" fmla="*/ 1134 h 1534"/>
                  <a:gd name="T102" fmla="*/ 1622 w 3068"/>
                  <a:gd name="T103" fmla="*/ 1153 h 1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68" h="1534">
                    <a:moveTo>
                      <a:pt x="1534" y="1158"/>
                    </a:moveTo>
                    <a:lnTo>
                      <a:pt x="1534" y="1158"/>
                    </a:lnTo>
                    <a:lnTo>
                      <a:pt x="1504" y="1157"/>
                    </a:lnTo>
                    <a:lnTo>
                      <a:pt x="1474" y="1156"/>
                    </a:lnTo>
                    <a:lnTo>
                      <a:pt x="1444" y="1153"/>
                    </a:lnTo>
                    <a:lnTo>
                      <a:pt x="1416" y="1151"/>
                    </a:lnTo>
                    <a:lnTo>
                      <a:pt x="1386" y="1148"/>
                    </a:lnTo>
                    <a:lnTo>
                      <a:pt x="1357" y="1144"/>
                    </a:lnTo>
                    <a:lnTo>
                      <a:pt x="1329" y="1140"/>
                    </a:lnTo>
                    <a:lnTo>
                      <a:pt x="1300" y="1134"/>
                    </a:lnTo>
                    <a:lnTo>
                      <a:pt x="1273" y="1128"/>
                    </a:lnTo>
                    <a:lnTo>
                      <a:pt x="1244" y="1120"/>
                    </a:lnTo>
                    <a:lnTo>
                      <a:pt x="1217" y="1113"/>
                    </a:lnTo>
                    <a:lnTo>
                      <a:pt x="1190" y="1105"/>
                    </a:lnTo>
                    <a:lnTo>
                      <a:pt x="1163" y="1097"/>
                    </a:lnTo>
                    <a:lnTo>
                      <a:pt x="1135" y="1087"/>
                    </a:lnTo>
                    <a:lnTo>
                      <a:pt x="1110" y="1077"/>
                    </a:lnTo>
                    <a:lnTo>
                      <a:pt x="1083" y="1066"/>
                    </a:lnTo>
                    <a:lnTo>
                      <a:pt x="1057" y="1055"/>
                    </a:lnTo>
                    <a:lnTo>
                      <a:pt x="1032" y="1044"/>
                    </a:lnTo>
                    <a:lnTo>
                      <a:pt x="1006" y="1031"/>
                    </a:lnTo>
                    <a:lnTo>
                      <a:pt x="982" y="1018"/>
                    </a:lnTo>
                    <a:lnTo>
                      <a:pt x="957" y="1004"/>
                    </a:lnTo>
                    <a:lnTo>
                      <a:pt x="934" y="989"/>
                    </a:lnTo>
                    <a:lnTo>
                      <a:pt x="910" y="975"/>
                    </a:lnTo>
                    <a:lnTo>
                      <a:pt x="887" y="959"/>
                    </a:lnTo>
                    <a:lnTo>
                      <a:pt x="863" y="943"/>
                    </a:lnTo>
                    <a:lnTo>
                      <a:pt x="841" y="927"/>
                    </a:lnTo>
                    <a:lnTo>
                      <a:pt x="819" y="910"/>
                    </a:lnTo>
                    <a:lnTo>
                      <a:pt x="797" y="893"/>
                    </a:lnTo>
                    <a:lnTo>
                      <a:pt x="776" y="875"/>
                    </a:lnTo>
                    <a:lnTo>
                      <a:pt x="756" y="857"/>
                    </a:lnTo>
                    <a:lnTo>
                      <a:pt x="735" y="838"/>
                    </a:lnTo>
                    <a:lnTo>
                      <a:pt x="715" y="819"/>
                    </a:lnTo>
                    <a:lnTo>
                      <a:pt x="696" y="798"/>
                    </a:lnTo>
                    <a:lnTo>
                      <a:pt x="677" y="778"/>
                    </a:lnTo>
                    <a:lnTo>
                      <a:pt x="659" y="757"/>
                    </a:lnTo>
                    <a:lnTo>
                      <a:pt x="641" y="737"/>
                    </a:lnTo>
                    <a:lnTo>
                      <a:pt x="623" y="714"/>
                    </a:lnTo>
                    <a:lnTo>
                      <a:pt x="606" y="693"/>
                    </a:lnTo>
                    <a:lnTo>
                      <a:pt x="589" y="669"/>
                    </a:lnTo>
                    <a:lnTo>
                      <a:pt x="574" y="647"/>
                    </a:lnTo>
                    <a:lnTo>
                      <a:pt x="558" y="624"/>
                    </a:lnTo>
                    <a:lnTo>
                      <a:pt x="544" y="600"/>
                    </a:lnTo>
                    <a:lnTo>
                      <a:pt x="530" y="576"/>
                    </a:lnTo>
                    <a:lnTo>
                      <a:pt x="516" y="551"/>
                    </a:lnTo>
                    <a:lnTo>
                      <a:pt x="503" y="527"/>
                    </a:lnTo>
                    <a:lnTo>
                      <a:pt x="490" y="502"/>
                    </a:lnTo>
                    <a:lnTo>
                      <a:pt x="479" y="477"/>
                    </a:lnTo>
                    <a:lnTo>
                      <a:pt x="467" y="451"/>
                    </a:lnTo>
                    <a:lnTo>
                      <a:pt x="456" y="424"/>
                    </a:lnTo>
                    <a:lnTo>
                      <a:pt x="447" y="398"/>
                    </a:lnTo>
                    <a:lnTo>
                      <a:pt x="437" y="371"/>
                    </a:lnTo>
                    <a:lnTo>
                      <a:pt x="428" y="344"/>
                    </a:lnTo>
                    <a:lnTo>
                      <a:pt x="420" y="317"/>
                    </a:lnTo>
                    <a:lnTo>
                      <a:pt x="412" y="289"/>
                    </a:lnTo>
                    <a:lnTo>
                      <a:pt x="406" y="261"/>
                    </a:lnTo>
                    <a:lnTo>
                      <a:pt x="400" y="233"/>
                    </a:lnTo>
                    <a:lnTo>
                      <a:pt x="394" y="205"/>
                    </a:lnTo>
                    <a:lnTo>
                      <a:pt x="390" y="176"/>
                    </a:lnTo>
                    <a:lnTo>
                      <a:pt x="386" y="147"/>
                    </a:lnTo>
                    <a:lnTo>
                      <a:pt x="383" y="118"/>
                    </a:lnTo>
                    <a:lnTo>
                      <a:pt x="379" y="90"/>
                    </a:lnTo>
                    <a:lnTo>
                      <a:pt x="378" y="60"/>
                    </a:lnTo>
                    <a:lnTo>
                      <a:pt x="376" y="30"/>
                    </a:lnTo>
                    <a:lnTo>
                      <a:pt x="37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9"/>
                    </a:lnTo>
                    <a:lnTo>
                      <a:pt x="1" y="79"/>
                    </a:lnTo>
                    <a:lnTo>
                      <a:pt x="4" y="118"/>
                    </a:lnTo>
                    <a:lnTo>
                      <a:pt x="7" y="157"/>
                    </a:lnTo>
                    <a:lnTo>
                      <a:pt x="12" y="195"/>
                    </a:lnTo>
                    <a:lnTo>
                      <a:pt x="17" y="233"/>
                    </a:lnTo>
                    <a:lnTo>
                      <a:pt x="23" y="272"/>
                    </a:lnTo>
                    <a:lnTo>
                      <a:pt x="31" y="309"/>
                    </a:lnTo>
                    <a:lnTo>
                      <a:pt x="38" y="346"/>
                    </a:lnTo>
                    <a:lnTo>
                      <a:pt x="48" y="384"/>
                    </a:lnTo>
                    <a:lnTo>
                      <a:pt x="57" y="420"/>
                    </a:lnTo>
                    <a:lnTo>
                      <a:pt x="68" y="456"/>
                    </a:lnTo>
                    <a:lnTo>
                      <a:pt x="80" y="493"/>
                    </a:lnTo>
                    <a:lnTo>
                      <a:pt x="93" y="528"/>
                    </a:lnTo>
                    <a:lnTo>
                      <a:pt x="105" y="563"/>
                    </a:lnTo>
                    <a:lnTo>
                      <a:pt x="120" y="597"/>
                    </a:lnTo>
                    <a:lnTo>
                      <a:pt x="135" y="631"/>
                    </a:lnTo>
                    <a:lnTo>
                      <a:pt x="151" y="665"/>
                    </a:lnTo>
                    <a:lnTo>
                      <a:pt x="167" y="698"/>
                    </a:lnTo>
                    <a:lnTo>
                      <a:pt x="184" y="731"/>
                    </a:lnTo>
                    <a:lnTo>
                      <a:pt x="202" y="763"/>
                    </a:lnTo>
                    <a:lnTo>
                      <a:pt x="222" y="795"/>
                    </a:lnTo>
                    <a:lnTo>
                      <a:pt x="241" y="827"/>
                    </a:lnTo>
                    <a:lnTo>
                      <a:pt x="261" y="858"/>
                    </a:lnTo>
                    <a:lnTo>
                      <a:pt x="282" y="888"/>
                    </a:lnTo>
                    <a:lnTo>
                      <a:pt x="305" y="918"/>
                    </a:lnTo>
                    <a:lnTo>
                      <a:pt x="327" y="947"/>
                    </a:lnTo>
                    <a:lnTo>
                      <a:pt x="350" y="975"/>
                    </a:lnTo>
                    <a:lnTo>
                      <a:pt x="374" y="1004"/>
                    </a:lnTo>
                    <a:lnTo>
                      <a:pt x="397" y="1032"/>
                    </a:lnTo>
                    <a:lnTo>
                      <a:pt x="423" y="1059"/>
                    </a:lnTo>
                    <a:lnTo>
                      <a:pt x="449" y="1085"/>
                    </a:lnTo>
                    <a:lnTo>
                      <a:pt x="475" y="1111"/>
                    </a:lnTo>
                    <a:lnTo>
                      <a:pt x="502" y="1135"/>
                    </a:lnTo>
                    <a:lnTo>
                      <a:pt x="530" y="1160"/>
                    </a:lnTo>
                    <a:lnTo>
                      <a:pt x="557" y="1183"/>
                    </a:lnTo>
                    <a:lnTo>
                      <a:pt x="586" y="1207"/>
                    </a:lnTo>
                    <a:lnTo>
                      <a:pt x="616" y="1229"/>
                    </a:lnTo>
                    <a:lnTo>
                      <a:pt x="646" y="1252"/>
                    </a:lnTo>
                    <a:lnTo>
                      <a:pt x="676" y="1272"/>
                    </a:lnTo>
                    <a:lnTo>
                      <a:pt x="707" y="1292"/>
                    </a:lnTo>
                    <a:lnTo>
                      <a:pt x="738" y="1312"/>
                    </a:lnTo>
                    <a:lnTo>
                      <a:pt x="770" y="1330"/>
                    </a:lnTo>
                    <a:lnTo>
                      <a:pt x="803" y="1349"/>
                    </a:lnTo>
                    <a:lnTo>
                      <a:pt x="836" y="1367"/>
                    </a:lnTo>
                    <a:lnTo>
                      <a:pt x="869" y="1383"/>
                    </a:lnTo>
                    <a:lnTo>
                      <a:pt x="902" y="1399"/>
                    </a:lnTo>
                    <a:lnTo>
                      <a:pt x="937" y="1414"/>
                    </a:lnTo>
                    <a:lnTo>
                      <a:pt x="971" y="1427"/>
                    </a:lnTo>
                    <a:lnTo>
                      <a:pt x="1006" y="1441"/>
                    </a:lnTo>
                    <a:lnTo>
                      <a:pt x="1041" y="1453"/>
                    </a:lnTo>
                    <a:lnTo>
                      <a:pt x="1078" y="1465"/>
                    </a:lnTo>
                    <a:lnTo>
                      <a:pt x="1114" y="1475"/>
                    </a:lnTo>
                    <a:lnTo>
                      <a:pt x="1150" y="1486"/>
                    </a:lnTo>
                    <a:lnTo>
                      <a:pt x="1187" y="1495"/>
                    </a:lnTo>
                    <a:lnTo>
                      <a:pt x="1225" y="1503"/>
                    </a:lnTo>
                    <a:lnTo>
                      <a:pt x="1262" y="1511"/>
                    </a:lnTo>
                    <a:lnTo>
                      <a:pt x="1300" y="1516"/>
                    </a:lnTo>
                    <a:lnTo>
                      <a:pt x="1338" y="1522"/>
                    </a:lnTo>
                    <a:lnTo>
                      <a:pt x="1377" y="1527"/>
                    </a:lnTo>
                    <a:lnTo>
                      <a:pt x="1416" y="1530"/>
                    </a:lnTo>
                    <a:lnTo>
                      <a:pt x="1455" y="1532"/>
                    </a:lnTo>
                    <a:lnTo>
                      <a:pt x="1494" y="1534"/>
                    </a:lnTo>
                    <a:lnTo>
                      <a:pt x="1534" y="1534"/>
                    </a:lnTo>
                    <a:lnTo>
                      <a:pt x="1534" y="1534"/>
                    </a:lnTo>
                    <a:lnTo>
                      <a:pt x="1573" y="1534"/>
                    </a:lnTo>
                    <a:lnTo>
                      <a:pt x="1613" y="1532"/>
                    </a:lnTo>
                    <a:lnTo>
                      <a:pt x="1651" y="1530"/>
                    </a:lnTo>
                    <a:lnTo>
                      <a:pt x="1691" y="1527"/>
                    </a:lnTo>
                    <a:lnTo>
                      <a:pt x="1729" y="1522"/>
                    </a:lnTo>
                    <a:lnTo>
                      <a:pt x="1767" y="1516"/>
                    </a:lnTo>
                    <a:lnTo>
                      <a:pt x="1805" y="1511"/>
                    </a:lnTo>
                    <a:lnTo>
                      <a:pt x="1843" y="1503"/>
                    </a:lnTo>
                    <a:lnTo>
                      <a:pt x="1880" y="1495"/>
                    </a:lnTo>
                    <a:lnTo>
                      <a:pt x="1917" y="1486"/>
                    </a:lnTo>
                    <a:lnTo>
                      <a:pt x="1954" y="1475"/>
                    </a:lnTo>
                    <a:lnTo>
                      <a:pt x="1990" y="1465"/>
                    </a:lnTo>
                    <a:lnTo>
                      <a:pt x="2025" y="1453"/>
                    </a:lnTo>
                    <a:lnTo>
                      <a:pt x="2062" y="1441"/>
                    </a:lnTo>
                    <a:lnTo>
                      <a:pt x="2096" y="1427"/>
                    </a:lnTo>
                    <a:lnTo>
                      <a:pt x="2131" y="1414"/>
                    </a:lnTo>
                    <a:lnTo>
                      <a:pt x="2165" y="1399"/>
                    </a:lnTo>
                    <a:lnTo>
                      <a:pt x="2199" y="1383"/>
                    </a:lnTo>
                    <a:lnTo>
                      <a:pt x="2232" y="1367"/>
                    </a:lnTo>
                    <a:lnTo>
                      <a:pt x="2265" y="1349"/>
                    </a:lnTo>
                    <a:lnTo>
                      <a:pt x="2297" y="1330"/>
                    </a:lnTo>
                    <a:lnTo>
                      <a:pt x="2329" y="1312"/>
                    </a:lnTo>
                    <a:lnTo>
                      <a:pt x="2360" y="1292"/>
                    </a:lnTo>
                    <a:lnTo>
                      <a:pt x="2391" y="1272"/>
                    </a:lnTo>
                    <a:lnTo>
                      <a:pt x="2422" y="1252"/>
                    </a:lnTo>
                    <a:lnTo>
                      <a:pt x="2452" y="1229"/>
                    </a:lnTo>
                    <a:lnTo>
                      <a:pt x="2481" y="1207"/>
                    </a:lnTo>
                    <a:lnTo>
                      <a:pt x="2509" y="1183"/>
                    </a:lnTo>
                    <a:lnTo>
                      <a:pt x="2537" y="1160"/>
                    </a:lnTo>
                    <a:lnTo>
                      <a:pt x="2565" y="1135"/>
                    </a:lnTo>
                    <a:lnTo>
                      <a:pt x="2593" y="1111"/>
                    </a:lnTo>
                    <a:lnTo>
                      <a:pt x="2618" y="1085"/>
                    </a:lnTo>
                    <a:lnTo>
                      <a:pt x="2644" y="1059"/>
                    </a:lnTo>
                    <a:lnTo>
                      <a:pt x="2669" y="1032"/>
                    </a:lnTo>
                    <a:lnTo>
                      <a:pt x="2694" y="1004"/>
                    </a:lnTo>
                    <a:lnTo>
                      <a:pt x="2717" y="975"/>
                    </a:lnTo>
                    <a:lnTo>
                      <a:pt x="2741" y="947"/>
                    </a:lnTo>
                    <a:lnTo>
                      <a:pt x="2763" y="918"/>
                    </a:lnTo>
                    <a:lnTo>
                      <a:pt x="2784" y="888"/>
                    </a:lnTo>
                    <a:lnTo>
                      <a:pt x="2806" y="858"/>
                    </a:lnTo>
                    <a:lnTo>
                      <a:pt x="2826" y="827"/>
                    </a:lnTo>
                    <a:lnTo>
                      <a:pt x="2845" y="795"/>
                    </a:lnTo>
                    <a:lnTo>
                      <a:pt x="2864" y="763"/>
                    </a:lnTo>
                    <a:lnTo>
                      <a:pt x="2883" y="731"/>
                    </a:lnTo>
                    <a:lnTo>
                      <a:pt x="2900" y="698"/>
                    </a:lnTo>
                    <a:lnTo>
                      <a:pt x="2917" y="665"/>
                    </a:lnTo>
                    <a:lnTo>
                      <a:pt x="2933" y="631"/>
                    </a:lnTo>
                    <a:lnTo>
                      <a:pt x="2948" y="597"/>
                    </a:lnTo>
                    <a:lnTo>
                      <a:pt x="2961" y="563"/>
                    </a:lnTo>
                    <a:lnTo>
                      <a:pt x="2974" y="528"/>
                    </a:lnTo>
                    <a:lnTo>
                      <a:pt x="2987" y="493"/>
                    </a:lnTo>
                    <a:lnTo>
                      <a:pt x="2999" y="456"/>
                    </a:lnTo>
                    <a:lnTo>
                      <a:pt x="3009" y="420"/>
                    </a:lnTo>
                    <a:lnTo>
                      <a:pt x="3019" y="384"/>
                    </a:lnTo>
                    <a:lnTo>
                      <a:pt x="3029" y="346"/>
                    </a:lnTo>
                    <a:lnTo>
                      <a:pt x="3037" y="309"/>
                    </a:lnTo>
                    <a:lnTo>
                      <a:pt x="3043" y="272"/>
                    </a:lnTo>
                    <a:lnTo>
                      <a:pt x="3050" y="233"/>
                    </a:lnTo>
                    <a:lnTo>
                      <a:pt x="3055" y="195"/>
                    </a:lnTo>
                    <a:lnTo>
                      <a:pt x="3059" y="157"/>
                    </a:lnTo>
                    <a:lnTo>
                      <a:pt x="3064" y="118"/>
                    </a:lnTo>
                    <a:lnTo>
                      <a:pt x="3066" y="79"/>
                    </a:lnTo>
                    <a:lnTo>
                      <a:pt x="3067" y="39"/>
                    </a:lnTo>
                    <a:lnTo>
                      <a:pt x="3068" y="0"/>
                    </a:lnTo>
                    <a:lnTo>
                      <a:pt x="2691" y="0"/>
                    </a:lnTo>
                    <a:lnTo>
                      <a:pt x="2691" y="0"/>
                    </a:lnTo>
                    <a:lnTo>
                      <a:pt x="2691" y="30"/>
                    </a:lnTo>
                    <a:lnTo>
                      <a:pt x="2690" y="60"/>
                    </a:lnTo>
                    <a:lnTo>
                      <a:pt x="2687" y="90"/>
                    </a:lnTo>
                    <a:lnTo>
                      <a:pt x="2685" y="118"/>
                    </a:lnTo>
                    <a:lnTo>
                      <a:pt x="2682" y="147"/>
                    </a:lnTo>
                    <a:lnTo>
                      <a:pt x="2678" y="176"/>
                    </a:lnTo>
                    <a:lnTo>
                      <a:pt x="2672" y="205"/>
                    </a:lnTo>
                    <a:lnTo>
                      <a:pt x="2667" y="233"/>
                    </a:lnTo>
                    <a:lnTo>
                      <a:pt x="2661" y="261"/>
                    </a:lnTo>
                    <a:lnTo>
                      <a:pt x="2654" y="289"/>
                    </a:lnTo>
                    <a:lnTo>
                      <a:pt x="2647" y="317"/>
                    </a:lnTo>
                    <a:lnTo>
                      <a:pt x="2638" y="344"/>
                    </a:lnTo>
                    <a:lnTo>
                      <a:pt x="2630" y="371"/>
                    </a:lnTo>
                    <a:lnTo>
                      <a:pt x="2620" y="398"/>
                    </a:lnTo>
                    <a:lnTo>
                      <a:pt x="2611" y="424"/>
                    </a:lnTo>
                    <a:lnTo>
                      <a:pt x="2600" y="451"/>
                    </a:lnTo>
                    <a:lnTo>
                      <a:pt x="2588" y="477"/>
                    </a:lnTo>
                    <a:lnTo>
                      <a:pt x="2577" y="502"/>
                    </a:lnTo>
                    <a:lnTo>
                      <a:pt x="2565" y="527"/>
                    </a:lnTo>
                    <a:lnTo>
                      <a:pt x="2551" y="551"/>
                    </a:lnTo>
                    <a:lnTo>
                      <a:pt x="2537" y="576"/>
                    </a:lnTo>
                    <a:lnTo>
                      <a:pt x="2523" y="600"/>
                    </a:lnTo>
                    <a:lnTo>
                      <a:pt x="2508" y="624"/>
                    </a:lnTo>
                    <a:lnTo>
                      <a:pt x="2493" y="647"/>
                    </a:lnTo>
                    <a:lnTo>
                      <a:pt x="2477" y="669"/>
                    </a:lnTo>
                    <a:lnTo>
                      <a:pt x="2461" y="693"/>
                    </a:lnTo>
                    <a:lnTo>
                      <a:pt x="2444" y="714"/>
                    </a:lnTo>
                    <a:lnTo>
                      <a:pt x="2426" y="737"/>
                    </a:lnTo>
                    <a:lnTo>
                      <a:pt x="2409" y="757"/>
                    </a:lnTo>
                    <a:lnTo>
                      <a:pt x="2390" y="778"/>
                    </a:lnTo>
                    <a:lnTo>
                      <a:pt x="2372" y="798"/>
                    </a:lnTo>
                    <a:lnTo>
                      <a:pt x="2352" y="819"/>
                    </a:lnTo>
                    <a:lnTo>
                      <a:pt x="2332" y="838"/>
                    </a:lnTo>
                    <a:lnTo>
                      <a:pt x="2312" y="857"/>
                    </a:lnTo>
                    <a:lnTo>
                      <a:pt x="2291" y="875"/>
                    </a:lnTo>
                    <a:lnTo>
                      <a:pt x="2270" y="893"/>
                    </a:lnTo>
                    <a:lnTo>
                      <a:pt x="2248" y="910"/>
                    </a:lnTo>
                    <a:lnTo>
                      <a:pt x="2226" y="927"/>
                    </a:lnTo>
                    <a:lnTo>
                      <a:pt x="2203" y="943"/>
                    </a:lnTo>
                    <a:lnTo>
                      <a:pt x="2181" y="959"/>
                    </a:lnTo>
                    <a:lnTo>
                      <a:pt x="2158" y="975"/>
                    </a:lnTo>
                    <a:lnTo>
                      <a:pt x="2134" y="989"/>
                    </a:lnTo>
                    <a:lnTo>
                      <a:pt x="2110" y="1004"/>
                    </a:lnTo>
                    <a:lnTo>
                      <a:pt x="2085" y="1018"/>
                    </a:lnTo>
                    <a:lnTo>
                      <a:pt x="2061" y="1031"/>
                    </a:lnTo>
                    <a:lnTo>
                      <a:pt x="2035" y="1044"/>
                    </a:lnTo>
                    <a:lnTo>
                      <a:pt x="2009" y="1055"/>
                    </a:lnTo>
                    <a:lnTo>
                      <a:pt x="1984" y="1066"/>
                    </a:lnTo>
                    <a:lnTo>
                      <a:pt x="1958" y="1077"/>
                    </a:lnTo>
                    <a:lnTo>
                      <a:pt x="1932" y="1087"/>
                    </a:lnTo>
                    <a:lnTo>
                      <a:pt x="1905" y="1097"/>
                    </a:lnTo>
                    <a:lnTo>
                      <a:pt x="1878" y="1105"/>
                    </a:lnTo>
                    <a:lnTo>
                      <a:pt x="1851" y="1113"/>
                    </a:lnTo>
                    <a:lnTo>
                      <a:pt x="1823" y="1120"/>
                    </a:lnTo>
                    <a:lnTo>
                      <a:pt x="1795" y="1128"/>
                    </a:lnTo>
                    <a:lnTo>
                      <a:pt x="1766" y="1134"/>
                    </a:lnTo>
                    <a:lnTo>
                      <a:pt x="1739" y="1140"/>
                    </a:lnTo>
                    <a:lnTo>
                      <a:pt x="1710" y="1144"/>
                    </a:lnTo>
                    <a:lnTo>
                      <a:pt x="1681" y="1148"/>
                    </a:lnTo>
                    <a:lnTo>
                      <a:pt x="1652" y="1151"/>
                    </a:lnTo>
                    <a:lnTo>
                      <a:pt x="1622" y="1153"/>
                    </a:lnTo>
                    <a:lnTo>
                      <a:pt x="1594" y="1156"/>
                    </a:lnTo>
                    <a:lnTo>
                      <a:pt x="1564" y="1157"/>
                    </a:lnTo>
                    <a:lnTo>
                      <a:pt x="1534" y="1158"/>
                    </a:lnTo>
                    <a:lnTo>
                      <a:pt x="1534" y="1158"/>
                    </a:lnTo>
                    <a:close/>
                  </a:path>
                </a:pathLst>
              </a:custGeom>
              <a:solidFill>
                <a:srgbClr val="4889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1600"/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4183571" y="5207176"/>
                <a:ext cx="776858" cy="776858"/>
              </a:xfrm>
              <a:prstGeom prst="ellipse">
                <a:avLst/>
              </a:prstGeom>
              <a:solidFill>
                <a:srgbClr val="4889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ro-RO" altLang="ko-KR" sz="1600" dirty="0">
                    <a:solidFill>
                      <a:schemeClr val="tx1"/>
                    </a:solidFill>
                  </a:rPr>
                  <a:t>4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3"/>
              <p:cNvSpPr txBox="1">
                <a:spLocks noChangeArrowheads="1"/>
              </p:cNvSpPr>
              <p:nvPr/>
            </p:nvSpPr>
            <p:spPr bwMode="auto">
              <a:xfrm>
                <a:off x="4249011" y="5516257"/>
                <a:ext cx="645977" cy="15112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1015038" y="1368990"/>
              <a:ext cx="2937393" cy="708620"/>
              <a:chOff x="4792335" y="2037216"/>
              <a:chExt cx="2937393" cy="708620"/>
            </a:xfrm>
          </p:grpSpPr>
          <p:sp>
            <p:nvSpPr>
              <p:cNvPr id="23" name="Rectangle 3"/>
              <p:cNvSpPr txBox="1">
                <a:spLocks noChangeArrowheads="1"/>
              </p:cNvSpPr>
              <p:nvPr/>
            </p:nvSpPr>
            <p:spPr bwMode="auto">
              <a:xfrm>
                <a:off x="4792335" y="2577917"/>
                <a:ext cx="2937393" cy="16791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3"/>
              <p:cNvSpPr txBox="1">
                <a:spLocks noChangeArrowheads="1"/>
              </p:cNvSpPr>
              <p:nvPr/>
            </p:nvSpPr>
            <p:spPr bwMode="auto">
              <a:xfrm>
                <a:off x="5111693" y="2037216"/>
                <a:ext cx="2618035" cy="4477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Întocmirea bugetului proiectului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1015038" y="3575302"/>
              <a:ext cx="2937393" cy="708620"/>
              <a:chOff x="4792335" y="2037216"/>
              <a:chExt cx="2937393" cy="708620"/>
            </a:xfrm>
          </p:grpSpPr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4792335" y="2577917"/>
                <a:ext cx="2937393" cy="16791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r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5111693" y="2037216"/>
                <a:ext cx="2618035" cy="4477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Elaborarea Documentelor Suport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5191571" y="2394943"/>
              <a:ext cx="2915364" cy="820567"/>
              <a:chOff x="5111694" y="1925269"/>
              <a:chExt cx="2915364" cy="820567"/>
            </a:xfrm>
          </p:grpSpPr>
          <p:sp>
            <p:nvSpPr>
              <p:cNvPr id="29" name="Rectangle 3"/>
              <p:cNvSpPr txBox="1">
                <a:spLocks noChangeArrowheads="1"/>
              </p:cNvSpPr>
              <p:nvPr/>
            </p:nvSpPr>
            <p:spPr bwMode="auto">
              <a:xfrm>
                <a:off x="5111694" y="2577917"/>
                <a:ext cx="2915364" cy="16791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5111694" y="1925269"/>
                <a:ext cx="2618034" cy="671680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Elaborarea cererii de finanțare și a planului de afaceri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5191572" y="4672553"/>
              <a:ext cx="2915364" cy="708620"/>
              <a:chOff x="5111694" y="2037216"/>
              <a:chExt cx="2915364" cy="708620"/>
            </a:xfrm>
          </p:grpSpPr>
          <p:sp>
            <p:nvSpPr>
              <p:cNvPr id="32" name="Rectangle 3"/>
              <p:cNvSpPr txBox="1">
                <a:spLocks noChangeArrowheads="1"/>
              </p:cNvSpPr>
              <p:nvPr/>
            </p:nvSpPr>
            <p:spPr bwMode="auto">
              <a:xfrm>
                <a:off x="5111694" y="2577917"/>
                <a:ext cx="2915364" cy="167919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>
                  <a:defRPr/>
                </a:pPr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5111694" y="2037216"/>
                <a:ext cx="2618034" cy="4477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None/>
                  <a:defRPr lang="en-US" altLang="ko-KR" sz="2000" dirty="0" smtClean="0">
                    <a:latin typeface="Microsoft Sans Serif" pitchFamily="34" charset="0"/>
                    <a:ea typeface="+mj-ea"/>
                    <a:cs typeface="Microsoft Sans Serif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latin typeface="+mn-lt"/>
                    <a:ea typeface="+mn-ea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latin typeface="+mn-lt"/>
                    <a:ea typeface="+mn-ea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latin typeface="+mn-lt"/>
                    <a:ea typeface="+mn-ea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latin typeface="+mn-lt"/>
                    <a:ea typeface="+mn-ea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>
                    <a:latin typeface="+mn-lt"/>
                    <a:ea typeface="+mn-ea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defRPr/>
                </a:pPr>
                <a:r>
                  <a:rPr lang="ro-RO" sz="1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Înregistrarea proiectului prin aplicația My SMIS</a:t>
                </a:r>
                <a:endParaRPr lang="en-US" sz="1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7" t="-1" r="56899" b="64237"/>
          <a:stretch/>
        </p:blipFill>
        <p:spPr>
          <a:xfrm rot="16200000" flipH="1">
            <a:off x="743579" y="3268166"/>
            <a:ext cx="1450442" cy="23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8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851a12fdce4dd3f9e72ffb430d6b981bd0d25b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1437</Words>
  <Application>Microsoft Office PowerPoint</Application>
  <PresentationFormat>On-screen Show (16:9)</PresentationFormat>
  <Paragraphs>221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Calibri</vt:lpstr>
      <vt:lpstr>Tahoma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pello5</dc:creator>
  <cp:lastModifiedBy>Dan Sebastian</cp:lastModifiedBy>
  <cp:revision>212</cp:revision>
  <dcterms:created xsi:type="dcterms:W3CDTF">2014-02-18T09:33:50Z</dcterms:created>
  <dcterms:modified xsi:type="dcterms:W3CDTF">2025-01-23T10:58:13Z</dcterms:modified>
</cp:coreProperties>
</file>